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Noto Sans Symbols" pitchFamily="2" charset="0"/>
      <p:regular r:id="rId39"/>
      <p:bold r:id="rId40"/>
    </p:embeddedFont>
    <p:embeddedFont>
      <p:font typeface="Raleway" pitchFamily="2" charset="77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ijIy1QBQcMTierp4+WAVK+XkRFC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Martin -MDH-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0F3AB3-35BF-4641-9C8C-E84D91D7B317}">
  <a:tblStyle styleId="{B10F3AB3-35BF-4641-9C8C-E84D91D7B3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3EB26D2-EC89-46BF-BA98-274C102666F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8"/>
  </p:normalViewPr>
  <p:slideViewPr>
    <p:cSldViewPr snapToGrid="0">
      <p:cViewPr varScale="1">
        <p:scale>
          <a:sx n="150" d="100"/>
          <a:sy n="150" d="100"/>
        </p:scale>
        <p:origin x="328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50" Type="http://customschemas.google.com/relationships/presentationmetadata" Target="meta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10-24T12:18:54.688" idx="1">
    <p:pos x="6000" y="0"/>
    <p:text>What else should be captured here?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tLSFxug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c59c30e6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30c59c30e6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93f0265e3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c93f0265e3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9c99e9206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9c99e9206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9c99e9206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9c99e9206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9c99e9206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9c99e9206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9c99e9206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9c99e9206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93f0265e3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2c93f0265e3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93f0265e3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2c93f0265e3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9c99e9206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9c99e9206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9c99e9206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9c99e9206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9c99e9206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9c99e9206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9c99e9206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9c99e9206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9c99e9206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9c99e9206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4d6109c8f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34d6109c8f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d6109c8fe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4d6109c8fe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d6109c8fe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34d6109c8fe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9c99e9206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39c99e9206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9c99e9206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39c99e9206d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d6109c8fe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34d6109c8fe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9c99e9206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9c99e9206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9c99e9206d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9c99e9206d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c59c30e67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30c59c30e67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c59c30e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30c59c30e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9c99e920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9c99e920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93f0265e3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c93f0265e3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9c99e920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9c99e920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23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">
  <p:cSld name="Standard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c59c30e67_0_2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30c59c30e67_0_2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>
                <a:solidFill>
                  <a:srgbClr val="26262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g30c59c30e67_0_238"/>
          <p:cNvSpPr txBox="1">
            <a:spLocks noGrp="1"/>
          </p:cNvSpPr>
          <p:nvPr>
            <p:ph type="sldNum" idx="12"/>
          </p:nvPr>
        </p:nvSpPr>
        <p:spPr>
          <a:xfrm>
            <a:off x="577712" y="4614371"/>
            <a:ext cx="499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g30c59c30e67_0_238"/>
          <p:cNvSpPr txBox="1">
            <a:spLocks noGrp="1"/>
          </p:cNvSpPr>
          <p:nvPr>
            <p:ph type="body" idx="2"/>
          </p:nvPr>
        </p:nvSpPr>
        <p:spPr>
          <a:xfrm>
            <a:off x="628650" y="273844"/>
            <a:ext cx="78867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7" name="Google Shape;87;g30c59c30e67_0_238"/>
          <p:cNvCxnSpPr/>
          <p:nvPr/>
        </p:nvCxnSpPr>
        <p:spPr>
          <a:xfrm>
            <a:off x="739036" y="1045636"/>
            <a:ext cx="840510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1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33" name="Google Shape;33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0" name="Google Shape;40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9" name="Google Shape;49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2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8" name="Google Shape;58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V8Eho9Ge4e4J2mYdKowN4JURE_hGZ1SEsIWDPi3k31QM7kw/viewform?usp=dialo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dmom.org/taskforc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hyperlink" Target="https://mdmom.org/sites/default/files/documents/taskforce/Maryland_Maternal_Health_Improvement_Strategic_Plan_2025_vF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/>
              <a:t>Maryland Maternal Health Improvement Task Force </a:t>
            </a:r>
            <a:endParaRPr sz="4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000"/>
              <a:t>2025 Fall Quarterly Meeting</a:t>
            </a:r>
            <a:endParaRPr sz="4000"/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729452" y="370245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82"/>
              <a:buNone/>
            </a:pPr>
            <a:r>
              <a:rPr lang="en"/>
              <a:t>November 20, 2025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c59c30e67_0_4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Review of Strategic Plan 2.0 Revision Process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93f0265e3_0_26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HRSA Strategic Plan Requirements</a:t>
            </a:r>
            <a:endParaRPr/>
          </a:p>
        </p:txBody>
      </p:sp>
      <p:grpSp>
        <p:nvGrpSpPr>
          <p:cNvPr id="150" name="Google Shape;150;g2c93f0265e3_0_266"/>
          <p:cNvGrpSpPr/>
          <p:nvPr/>
        </p:nvGrpSpPr>
        <p:grpSpPr>
          <a:xfrm>
            <a:off x="675950" y="2043425"/>
            <a:ext cx="7839671" cy="2773800"/>
            <a:chOff x="675950" y="2043425"/>
            <a:chExt cx="7839671" cy="2773800"/>
          </a:xfrm>
        </p:grpSpPr>
        <p:sp>
          <p:nvSpPr>
            <p:cNvPr id="151" name="Google Shape;151;g2c93f0265e3_0_266"/>
            <p:cNvSpPr/>
            <p:nvPr/>
          </p:nvSpPr>
          <p:spPr>
            <a:xfrm>
              <a:off x="675950" y="2043425"/>
              <a:ext cx="769200" cy="27738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2" name="Google Shape;152;g2c93f0265e3_0_266"/>
            <p:cNvSpPr txBox="1"/>
            <p:nvPr/>
          </p:nvSpPr>
          <p:spPr>
            <a:xfrm rot="-5400000">
              <a:off x="17550" y="3228275"/>
              <a:ext cx="196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1" i="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Objectives</a:t>
              </a:r>
              <a:endParaRPr sz="2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53" name="Google Shape;153;g2c93f0265e3_0_266"/>
            <p:cNvGrpSpPr/>
            <p:nvPr/>
          </p:nvGrpSpPr>
          <p:grpSpPr>
            <a:xfrm>
              <a:off x="1647150" y="2043425"/>
              <a:ext cx="3045600" cy="2773800"/>
              <a:chOff x="1647150" y="2043425"/>
              <a:chExt cx="3045600" cy="2773800"/>
            </a:xfrm>
          </p:grpSpPr>
          <p:sp>
            <p:nvSpPr>
              <p:cNvPr id="154" name="Google Shape;154;g2c93f0265e3_0_266"/>
              <p:cNvSpPr/>
              <p:nvPr/>
            </p:nvSpPr>
            <p:spPr>
              <a:xfrm>
                <a:off x="1647150" y="2043425"/>
                <a:ext cx="3045600" cy="27738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55" name="Google Shape;155;g2c93f0265e3_0_266"/>
              <p:cNvSpPr txBox="1"/>
              <p:nvPr/>
            </p:nvSpPr>
            <p:spPr>
              <a:xfrm>
                <a:off x="1779250" y="2229875"/>
                <a:ext cx="2792700" cy="23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1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By September 29, 2024, 100 percent of recipients will have developed a draft strategic plan to improve maternal health</a:t>
                </a:r>
                <a:endParaRPr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Char char="-"/>
                </a:pPr>
                <a:r>
                  <a:rPr lang="en" sz="11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Including addressing identified health disparities and other gaps and incorporating activities outlined in the State Title V Needs Assessment. </a:t>
                </a:r>
                <a:endParaRPr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Char char="-"/>
                </a:pPr>
                <a:r>
                  <a:rPr lang="en" sz="11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 Maternal Health Strategic Plan should reflect the most recent maternal health data available.</a:t>
                </a:r>
                <a:endParaRPr sz="13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56" name="Google Shape;156;g2c93f0265e3_0_266"/>
            <p:cNvGrpSpPr/>
            <p:nvPr/>
          </p:nvGrpSpPr>
          <p:grpSpPr>
            <a:xfrm>
              <a:off x="5016227" y="2043425"/>
              <a:ext cx="3499394" cy="2773800"/>
              <a:chOff x="5249250" y="2087050"/>
              <a:chExt cx="3045600" cy="2773800"/>
            </a:xfrm>
          </p:grpSpPr>
          <p:sp>
            <p:nvSpPr>
              <p:cNvPr id="157" name="Google Shape;157;g2c93f0265e3_0_266"/>
              <p:cNvSpPr/>
              <p:nvPr/>
            </p:nvSpPr>
            <p:spPr>
              <a:xfrm>
                <a:off x="5249250" y="2087050"/>
                <a:ext cx="3045600" cy="27738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58" name="Google Shape;158;g2c93f0265e3_0_266"/>
              <p:cNvSpPr txBox="1"/>
              <p:nvPr/>
            </p:nvSpPr>
            <p:spPr>
              <a:xfrm>
                <a:off x="5375700" y="2264825"/>
                <a:ext cx="2792700" cy="23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1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By September 29, 2025, each recipient and their established Maternal Health Task Force will update and finalize the Maternal Health Strategic Plan:</a:t>
                </a:r>
                <a:endParaRPr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Char char="-"/>
                </a:pPr>
                <a:r>
                  <a:rPr lang="en" sz="11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by increasing the number of actionable recommendations based on state-level maternal health data </a:t>
                </a:r>
                <a:endParaRPr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Char char="-"/>
                </a:pPr>
                <a:r>
                  <a:rPr lang="en" sz="11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Submit a final strategic plan to guide the work of the MHTF and the State MHI Program throughout the remainder of the project period.</a:t>
                </a:r>
                <a:endParaRPr sz="13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9c99e9206d_0_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Plan Revision Timeline </a:t>
            </a:r>
            <a:endParaRPr/>
          </a:p>
        </p:txBody>
      </p:sp>
      <p:sp>
        <p:nvSpPr>
          <p:cNvPr id="164" name="Google Shape;164;g39c99e9206d_0_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6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July 2024 - Planning retreat to identify priorities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January 2025 - Initial feedback from HRSA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May-July 2025 - Support for consultant to identify and refine priorities, goals, and objectives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September 2025 - Submission of final plan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9c99e9206d_0_2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2387100" cy="22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Updated Mission, Vision, and Values</a:t>
            </a:r>
            <a:endParaRPr sz="2840"/>
          </a:p>
        </p:txBody>
      </p:sp>
      <p:pic>
        <p:nvPicPr>
          <p:cNvPr id="170" name="Google Shape;170;g39c99e9206d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9500" y="460025"/>
            <a:ext cx="5722100" cy="171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9c99e9206d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9500" y="2485403"/>
            <a:ext cx="5722100" cy="2152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g39c99e9206d_0_33"/>
          <p:cNvGraphicFramePr/>
          <p:nvPr/>
        </p:nvGraphicFramePr>
        <p:xfrm>
          <a:off x="729450" y="19065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{B10F3AB3-35BF-4641-9C8C-E84D91D7B317}</a:tableStyleId>
              </a:tblPr>
              <a:tblGrid>
                <a:gridCol w="35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Increase access to high-quality, consistent perinatal care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Address lack of funding for maternal health services and perinatal insurance coverage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Ensure access to mental and behavioral health specialties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Improve data analysis and and timely dissemination of maternal health trends data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Address increasing trend in substance use overdose deaths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Sustain networks and increase collaborations among maternal health stakeholders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Increase social support and opportunity for perinatal health education among pregnant and postpartum women, their support networks, and health care providers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Consistency and availability of care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Support the creation of a multifaceted, holistic birth workforce.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Address morbidity and mortality of mothers and infants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7" name="Google Shape;177;g39c99e9206d_0_3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Overarching Priorities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9c99e9206d_0_7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between 2021 and 2025 Strategic Plans</a:t>
            </a:r>
            <a:endParaRPr/>
          </a:p>
        </p:txBody>
      </p:sp>
      <p:sp>
        <p:nvSpPr>
          <p:cNvPr id="183" name="Google Shape;183;g39c99e9206d_0_78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9c99e9206d_0_7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Updated to reflect current maternal health landscape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Incorporation of 2025 Title V Needs Assessment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Revised &amp; increased number of priorities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Goals tailored to four areas: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Perinatal care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Mental &amp; behavioral health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Integrated services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Data infrastructure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93f0265e3_0_15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2025 Goals and Objectives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g2c93f0265e3_0_165"/>
          <p:cNvGraphicFramePr/>
          <p:nvPr/>
        </p:nvGraphicFramePr>
        <p:xfrm>
          <a:off x="685650" y="200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{F3EB26D2-EC89-46BF-BA98-274C102666F9}</a:tableStyleId>
              </a:tblPr>
              <a:tblGrid>
                <a:gridCol w="750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5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Goal 1</a:t>
                      </a:r>
                      <a:r>
                        <a:rPr lang="en" sz="18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: </a:t>
                      </a: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Prevent complications of pregnancy.</a:t>
                      </a:r>
                      <a:endParaRPr sz="18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Goal 2</a:t>
                      </a:r>
                      <a:r>
                        <a:rPr lang="en" sz="18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: </a:t>
                      </a: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Improve maternal mental/behavioral health through enhanced screening, diagnosis, and treatment.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Goal 3</a:t>
                      </a:r>
                      <a:r>
                        <a:rPr lang="en" sz="18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: Support pregnant and postpartum women and</a:t>
                      </a: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 sz="18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their families by connecting them with comprehensive</a:t>
                      </a: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 sz="18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services</a:t>
                      </a:r>
                      <a:endParaRPr sz="18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>
                          <a:latin typeface="Lato"/>
                          <a:ea typeface="Lato"/>
                          <a:cs typeface="Lato"/>
                          <a:sym typeface="Lato"/>
                        </a:rPr>
                        <a:t>Goal 4</a:t>
                      </a: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: Improve the ongoing collection and utilization of data on maternal health, maternal mortality, and severe maternal morbidity.</a:t>
                      </a:r>
                      <a:endParaRPr sz="18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5" name="Google Shape;195;g2c93f0265e3_0_16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2025 Goals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9c99e9206d_0_4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Obj 1.a. Increase the proportion of pregnant women who receive comprehensive postpartum care by 12 weeks following delivery.</a:t>
            </a:r>
            <a:endParaRPr sz="1900"/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r>
              <a:rPr lang="en" sz="1900"/>
              <a:t>Obj 1.b: Ensure standardized maternal urgent warning signs education is incorporated into the perinatal care continuum so that all pregnant women, their families/support networks, healthcare providers, and clinical support staff are exposed to the information.</a:t>
            </a:r>
            <a:endParaRPr sz="1900"/>
          </a:p>
        </p:txBody>
      </p:sp>
      <p:sp>
        <p:nvSpPr>
          <p:cNvPr id="201" name="Google Shape;201;g39c99e9206d_0_4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Goal 1: Prevent complications of pregnancy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9c99e9206d_0_5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Obj 1.c: All hospitals will use evidence-based and comprehensive prevention strategies to lower severe maternal morbidity.</a:t>
            </a:r>
            <a:endParaRPr sz="190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Obj 1.d: Improve prevention, diagnosis, and treatment of hypertension across the perinatal continuum.</a:t>
            </a:r>
            <a:endParaRPr sz="1900"/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r>
              <a:rPr lang="en" sz="1900"/>
              <a:t>Obj. 1.e: Improve prevention, diagnosis, and treatment of diabetes and reduce obesity in preconception women.</a:t>
            </a:r>
            <a:endParaRPr sz="1900"/>
          </a:p>
        </p:txBody>
      </p:sp>
      <p:sp>
        <p:nvSpPr>
          <p:cNvPr id="207" name="Google Shape;207;g39c99e9206d_0_5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Goal 1: Prevent complications of pregnancy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Housekeeping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b="1" u="sng"/>
              <a:t>Virtual</a:t>
            </a:r>
            <a:endParaRPr b="1" u="sng"/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Please keep yourself on mute unless speaking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Attendance will be recorded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9c99e9206d_0_58"/>
          <p:cNvSpPr txBox="1">
            <a:spLocks noGrp="1"/>
          </p:cNvSpPr>
          <p:nvPr>
            <p:ph type="body" idx="1"/>
          </p:nvPr>
        </p:nvSpPr>
        <p:spPr>
          <a:xfrm>
            <a:off x="729450" y="2305619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Obj. 2.a: Enhance screenings (i.e., SBIRT), counseling, and medical and non-medical therapies for behavioral health conditions, including substance use disorders, depression, and anxiety.</a:t>
            </a:r>
            <a:endParaRPr sz="1900"/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r>
              <a:rPr lang="en" sz="1900"/>
              <a:t>Obj. 2.b: Train the perinatal work force to provide mental and behavioral health support to pregnant and postpartum postpartum women and their families</a:t>
            </a:r>
            <a:endParaRPr sz="1900"/>
          </a:p>
        </p:txBody>
      </p:sp>
      <p:sp>
        <p:nvSpPr>
          <p:cNvPr id="213" name="Google Shape;213;g39c99e9206d_0_5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870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Goal 2:</a:t>
            </a:r>
            <a:r>
              <a:rPr lang="en" sz="1800">
                <a:solidFill>
                  <a:schemeClr val="lt1"/>
                </a:solidFill>
              </a:rPr>
              <a:t> </a:t>
            </a:r>
            <a:r>
              <a:rPr lang="en" sz="1900">
                <a:solidFill>
                  <a:schemeClr val="lt1"/>
                </a:solidFill>
              </a:rPr>
              <a:t>Improve maternal mental/behavioral health through enhanced screening, diagnosis, and treatment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9c99e9206d_0_6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870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Goal 3:</a:t>
            </a:r>
            <a:r>
              <a:rPr lang="en" sz="1800">
                <a:solidFill>
                  <a:schemeClr val="lt1"/>
                </a:solidFill>
              </a:rPr>
              <a:t> </a:t>
            </a:r>
            <a:r>
              <a:rPr lang="en" sz="1900">
                <a:solidFill>
                  <a:schemeClr val="lt1"/>
                </a:solidFill>
              </a:rPr>
              <a:t>Support pregnant and postpartum women and their families by connecting them with comprehensive services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19" name="Google Shape;219;g39c99e9206d_0_63"/>
          <p:cNvSpPr txBox="1">
            <a:spLocks noGrp="1"/>
          </p:cNvSpPr>
          <p:nvPr>
            <p:ph type="body" idx="1"/>
          </p:nvPr>
        </p:nvSpPr>
        <p:spPr>
          <a:xfrm>
            <a:off x="729450" y="2305619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Obj. 3.a: Increase pregnancy and postpartum referrals and connections to services.</a:t>
            </a:r>
            <a:endParaRPr sz="1900"/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r>
              <a:rPr lang="en" sz="1900"/>
              <a:t>Obj. 3.b: Increase enrollment in evidence-based and promising practice home visiting programs that provide comprehensive case management.</a:t>
            </a:r>
            <a:endParaRPr sz="1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9c99e9206d_0_6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870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Goal 4:</a:t>
            </a:r>
            <a:r>
              <a:rPr lang="en" sz="1800">
                <a:solidFill>
                  <a:schemeClr val="lt1"/>
                </a:solidFill>
              </a:rPr>
              <a:t> </a:t>
            </a:r>
            <a:r>
              <a:rPr lang="en" sz="1900">
                <a:solidFill>
                  <a:schemeClr val="lt1"/>
                </a:solidFill>
              </a:rPr>
              <a:t>Improve the ongoing collection and utilization of maternal health data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25" name="Google Shape;225;g39c99e9206d_0_68"/>
          <p:cNvSpPr txBox="1">
            <a:spLocks noGrp="1"/>
          </p:cNvSpPr>
          <p:nvPr>
            <p:ph type="body" idx="1"/>
          </p:nvPr>
        </p:nvSpPr>
        <p:spPr>
          <a:xfrm>
            <a:off x="729450" y="2305619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Obj. 4.a: Annually evaluate the causes of maternal mortality (MMRT) and severe maternal morbidity in Maryland through analysis of surveillance data and facility-based case reviews with a focus on risk factors and underlying causes.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Obj. 4.b: Enhance maternal health surveillance and quality initiatives through the collection of qualitative data that captures the perspectives of mothers.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Obj. 4.c: Disseminate maternal health data using a centralized state-wide maternal health data reporting tool</a:t>
            </a:r>
            <a:endParaRPr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4d6109c8fe_0_118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Action Plan and Task Force-Specific Deliverables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d6109c8fe_0_1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2025 Strategic Plan Action Plan</a:t>
            </a:r>
            <a:endParaRPr/>
          </a:p>
        </p:txBody>
      </p:sp>
      <p:sp>
        <p:nvSpPr>
          <p:cNvPr id="236" name="Google Shape;236;g34d6109c8fe_0_128"/>
          <p:cNvSpPr txBox="1">
            <a:spLocks noGrp="1"/>
          </p:cNvSpPr>
          <p:nvPr>
            <p:ph type="body" idx="1"/>
          </p:nvPr>
        </p:nvSpPr>
        <p:spPr>
          <a:xfrm>
            <a:off x="729450" y="19264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Begins on Page 37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Outlines specific tactics, group(s) responsible, and metrics of success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Task Force is </a:t>
            </a:r>
            <a:r>
              <a:rPr lang="en" sz="2200" b="1"/>
              <a:t>responsible </a:t>
            </a:r>
            <a:r>
              <a:rPr lang="en" sz="2200"/>
              <a:t>lead in </a:t>
            </a:r>
            <a:r>
              <a:rPr lang="en" sz="2200" b="1"/>
              <a:t>4 tactics</a:t>
            </a:r>
            <a:endParaRPr sz="2200" b="1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b="1"/>
              <a:t>Consulted</a:t>
            </a:r>
            <a:r>
              <a:rPr lang="en" sz="2200"/>
              <a:t> partner in </a:t>
            </a:r>
            <a:r>
              <a:rPr lang="en" sz="2200" b="1"/>
              <a:t>6 tactics</a:t>
            </a:r>
            <a:endParaRPr sz="22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4d6109c8fe_0_13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Task Force-led Tactics</a:t>
            </a:r>
            <a:endParaRPr/>
          </a:p>
        </p:txBody>
      </p:sp>
      <p:graphicFrame>
        <p:nvGraphicFramePr>
          <p:cNvPr id="242" name="Google Shape;242;g34d6109c8fe_0_133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{B10F3AB3-35BF-4641-9C8C-E84D91D7B317}</a:tableStyleId>
              </a:tblPr>
              <a:tblGrid>
                <a:gridCol w="35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Objective 1a: Increase the proportion of pregnant women who receive comprehensive postpartum care by 12 weeks following delivery.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Tactic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Metric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Tactic 1.a.1: Convene a meeting with lead and key partners to develop a strategy and workplan that identifies key interventions to ensure all women receive two postpartum visits within 12 weeks after delivery [Timeline: 2025-2026]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Metric: Percent of women who attend a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postpartum checkup within 12 weeks after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giving birth. [Source: PRAMS]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Google Shape;247;g39c99e9206d_0_87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{B10F3AB3-35BF-4641-9C8C-E84D91D7B317}</a:tableStyleId>
              </a:tblPr>
              <a:tblGrid>
                <a:gridCol w="35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Objective 1.e: Improve prevention, diagnosis, and treatment of diabetes and reduce obesity in preconception women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Tactic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Metric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Tactic 1.e.1: Establish partnerships with stakeholders to increase awareness and education. [Timeline: 2025-2026]</a:t>
                      </a:r>
                      <a:endParaRPr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Metric: Roadmap is created.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[Source: MHITF]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Tactic 1.e.2: Create a maternal health roadmap with a focus on preconception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health, including diabetes and obesity. [Timeline: 2027]</a:t>
                      </a:r>
                      <a:endParaRPr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8" name="Google Shape;248;g39c99e9206d_0_8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Task Force-led Tactics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9c99e9206d_0_9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Task Force-led Tactics</a:t>
            </a:r>
            <a:endParaRPr/>
          </a:p>
        </p:txBody>
      </p:sp>
      <p:graphicFrame>
        <p:nvGraphicFramePr>
          <p:cNvPr id="254" name="Google Shape;254;g39c99e9206d_0_94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{B10F3AB3-35BF-4641-9C8C-E84D91D7B317}</a:tableStyleId>
              </a:tblPr>
              <a:tblGrid>
                <a:gridCol w="543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Objective 2.b: Train the perinatal work force to provide mental and behavioral health support to pregnant and postpartum women and their families.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Tactic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Metric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Tactic 2.b.2: Conduct and disseminate findings from a needs assessment that identifies barriers to accessing perinatal mood and anxiety disorder treatment.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[Timeline: 2026]</a:t>
                      </a:r>
                      <a:endParaRPr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Metrics: Needs assessment findings presented to the MHITF. [Source: MDH]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Tactic 2.b.4: Expand utilization of existing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resources and materials already developed (e.g.,988 and the Maryland Maternal Health Resource Map). [Timeline: 2025-2030]</a:t>
                      </a:r>
                      <a:endParaRPr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d6109c8fe_0_1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Task Force-Consulted Tactics</a:t>
            </a:r>
            <a:endParaRPr/>
          </a:p>
        </p:txBody>
      </p:sp>
      <p:graphicFrame>
        <p:nvGraphicFramePr>
          <p:cNvPr id="260" name="Google Shape;260;g34d6109c8fe_0_122"/>
          <p:cNvGraphicFramePr/>
          <p:nvPr/>
        </p:nvGraphicFramePr>
        <p:xfrm>
          <a:off x="952500" y="194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{B10F3AB3-35BF-4641-9C8C-E84D91D7B317}</a:tableStyleId>
              </a:tblPr>
              <a:tblGrid>
                <a:gridCol w="212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1.c.1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3.a.2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4.b.2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1.c.2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3.a.3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4.b.3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1.d.1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4.a.1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4.c.1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1.d.2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4.a.2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4.c.2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1.d.3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4.a.3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4.c.3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3.a.1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Tactic 4.b.1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9c99e9206d_0_10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Plan &amp; Task Force Engagement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Group Agreements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729450" y="1900850"/>
            <a:ext cx="7688700" cy="28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228600" lvl="0" indent="-2028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Present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Make a conscious effort to know who is in the room, become an active listener. Refrain from multitasking and checking emails during meetings.</a:t>
            </a:r>
            <a:endParaRPr sz="180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28600" lvl="0" indent="-2028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Call Each Other In As We Call Each Other Out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When challenging ideas or perspectives give feedback respectfully. When being challenged - listen, acknowledge the issue, and respond respectfully.</a:t>
            </a:r>
            <a:endParaRPr sz="180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28600" lvl="0" indent="-2028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Recognize the Difference of Intent vs Impact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Be accountable for our words and actions</a:t>
            </a:r>
            <a:endParaRPr sz="180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28600" lvl="0" indent="-2028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Space for Multiple Truths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Seek understanding of differences in opinion and respect diverse perspectives.</a:t>
            </a:r>
            <a:endParaRPr sz="180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28600" lvl="0" indent="-2028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Notice Power Dynamics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Be aware of how you may unconsciously be using your power and privilege.</a:t>
            </a:r>
            <a:endParaRPr sz="180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28600" lvl="0" indent="-2028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Center Learning and Growth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At times, the work will be uncomfortable and challenging. Mistakes and misunderstanding will occur as we work towards a common solution. We are here to learn and grow from each other both individually and collectively.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9c99e9206d_0_10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Discussion Questions</a:t>
            </a:r>
            <a:endParaRPr/>
          </a:p>
        </p:txBody>
      </p:sp>
      <p:sp>
        <p:nvSpPr>
          <p:cNvPr id="271" name="Google Shape;271;g39c99e9206d_0_10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How should we utilize work groups to support implementation of </a:t>
            </a:r>
            <a:r>
              <a:rPr lang="en" sz="2400" b="1"/>
              <a:t>Task Force led</a:t>
            </a:r>
            <a:r>
              <a:rPr lang="en" sz="2400"/>
              <a:t> activities?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How would the Task Force like to be consulted on activities where it is not the lead?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0c59c30e67_0_338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Next Steps</a:t>
            </a:r>
            <a:endParaRPr sz="4311" b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 txBox="1">
            <a:spLocks noGrp="1"/>
          </p:cNvSpPr>
          <p:nvPr>
            <p:ph type="body" idx="1"/>
          </p:nvPr>
        </p:nvSpPr>
        <p:spPr>
          <a:xfrm>
            <a:off x="729325" y="1433275"/>
            <a:ext cx="7688400" cy="3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200" b="1">
                <a:solidFill>
                  <a:srgbClr val="262626"/>
                </a:solidFill>
              </a:rPr>
              <a:t>2026 Quarterly meetings</a:t>
            </a:r>
            <a:endParaRPr sz="2200" b="1">
              <a:solidFill>
                <a:srgbClr val="262626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>
                <a:highlight>
                  <a:srgbClr val="FFFF00"/>
                </a:highlight>
              </a:rPr>
              <a:t>TBD</a:t>
            </a:r>
            <a:endParaRPr sz="22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729450" y="1774075"/>
            <a:ext cx="76887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Welcome and Opening Remarks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Task Force Business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Review of 2025 Strategic Plan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Review of Task Force-Specific Activities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Operations Update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Next Steps &amp; 2026 Meetings</a:t>
            </a:r>
            <a:endParaRPr sz="2000"/>
          </a:p>
        </p:txBody>
      </p:sp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Agenda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Welcome + Opening Remarks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c59c30e67_0_0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Task Force Business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c99e9206d_0_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Operations Updates</a:t>
            </a:r>
            <a:endParaRPr/>
          </a:p>
        </p:txBody>
      </p:sp>
      <p:sp>
        <p:nvSpPr>
          <p:cNvPr id="127" name="Google Shape;127;g39c99e9206d_0_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2026 Meetings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Complete this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survey </a:t>
            </a:r>
            <a:r>
              <a:rPr lang="en" sz="2000"/>
              <a:t>to indicate preferences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Transition to in-person meetings in 2026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Recruitment of Co-Chair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MHITF Membership updates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93f0265e3_0_262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"/>
              <a:t>Maternal Health 2025 Strategic Plan </a:t>
            </a:r>
            <a:endParaRPr sz="4311" b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9c99e9206d_0_1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Maternal Health 2025 Strategic Plan</a:t>
            </a:r>
            <a:endParaRPr/>
          </a:p>
        </p:txBody>
      </p:sp>
      <p:sp>
        <p:nvSpPr>
          <p:cNvPr id="138" name="Google Shape;138;g39c99e9206d_0_11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51681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/>
          </a:bodyPr>
          <a:lstStyle/>
          <a:p>
            <a:pPr marL="457200" lvl="0" indent="-3352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Submitted to HRSA in September 2025</a:t>
            </a:r>
            <a:endParaRPr sz="2400"/>
          </a:p>
          <a:p>
            <a:pPr marL="457200" lvl="0" indent="-335280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Available on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MDMOM website</a:t>
            </a:r>
            <a:endParaRPr sz="2400"/>
          </a:p>
          <a:p>
            <a:pPr marL="457200" lvl="0" indent="-335280" algn="l" rtl="0"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en" sz="2400"/>
              <a:t>Direct report link: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https://mdmom.org/sites/default/files/documents/taskforce/Maryland_Maternal_Health_Improvement_Strategic_Plan_2025_vF.pdf</a:t>
            </a:r>
            <a:endParaRPr sz="2400"/>
          </a:p>
        </p:txBody>
      </p:sp>
      <p:pic>
        <p:nvPicPr>
          <p:cNvPr id="139" name="Google Shape;139;g39c99e9206d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4825" y="1717000"/>
            <a:ext cx="2360274" cy="29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1567</Words>
  <Application>Microsoft Macintosh PowerPoint</Application>
  <PresentationFormat>On-screen Show (16:9)</PresentationFormat>
  <Paragraphs>150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Lato</vt:lpstr>
      <vt:lpstr>Raleway</vt:lpstr>
      <vt:lpstr>Noto Sans Symbols</vt:lpstr>
      <vt:lpstr>Streamline</vt:lpstr>
      <vt:lpstr>Maryland Maternal Health Improvement Task Force   2025 Fall Quarterly Meeting</vt:lpstr>
      <vt:lpstr>Housekeeping</vt:lpstr>
      <vt:lpstr>Group Agreements</vt:lpstr>
      <vt:lpstr>Agenda</vt:lpstr>
      <vt:lpstr>Welcome + Opening Remarks</vt:lpstr>
      <vt:lpstr>Task Force Business </vt:lpstr>
      <vt:lpstr>Operations Updates</vt:lpstr>
      <vt:lpstr>Maternal Health 2025 Strategic Plan </vt:lpstr>
      <vt:lpstr>Maternal Health 2025 Strategic Plan</vt:lpstr>
      <vt:lpstr>Review of Strategic Plan 2.0 Revision Process</vt:lpstr>
      <vt:lpstr>HRSA Strategic Plan Requirements</vt:lpstr>
      <vt:lpstr>Strategic Plan Revision Timeline </vt:lpstr>
      <vt:lpstr>Updated Mission, Vision, and Values</vt:lpstr>
      <vt:lpstr>Overarching Priorities</vt:lpstr>
      <vt:lpstr>Changes between 2021 and 2025 Strategic Plans</vt:lpstr>
      <vt:lpstr>2025 Goals and Objectives</vt:lpstr>
      <vt:lpstr>2025 Goals </vt:lpstr>
      <vt:lpstr>Goal 1: Prevent complications of pregnancy</vt:lpstr>
      <vt:lpstr>Goal 1: Prevent complications of pregnancy</vt:lpstr>
      <vt:lpstr>Goal 2: Improve maternal mental/behavioral health through enhanced screening, diagnosis, and treatment</vt:lpstr>
      <vt:lpstr>Goal 3: Support pregnant and postpartum women and their families by connecting them with comprehensive services</vt:lpstr>
      <vt:lpstr>Goal 4: Improve the ongoing collection and utilization of maternal health data</vt:lpstr>
      <vt:lpstr>Action Plan and Task Force-Specific Deliverables</vt:lpstr>
      <vt:lpstr>2025 Strategic Plan Action Plan</vt:lpstr>
      <vt:lpstr>Task Force-led Tactics</vt:lpstr>
      <vt:lpstr>Task Force-led Tactics</vt:lpstr>
      <vt:lpstr>Task Force-led Tactics</vt:lpstr>
      <vt:lpstr>Task Force-Consulted Tactics</vt:lpstr>
      <vt:lpstr>Implementation Plan &amp; Task Force Engagement</vt:lpstr>
      <vt:lpstr>Group Discussion Questions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Pillai, Ruchita</cp:lastModifiedBy>
  <cp:revision>1</cp:revision>
  <dcterms:modified xsi:type="dcterms:W3CDTF">2026-04-23T15:37:37Z</dcterms:modified>
</cp:coreProperties>
</file>