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1" r:id="rId6"/>
    <p:sldMasterId id="2147483675"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Lst>
  <p:sldSz cy="5143500" cx="9144000"/>
  <p:notesSz cx="6858000" cy="9144000"/>
  <p:embeddedFontLst>
    <p:embeddedFont>
      <p:font typeface="Raleway"/>
      <p:regular r:id="rId61"/>
      <p:bold r:id="rId62"/>
      <p:italic r:id="rId63"/>
      <p:boldItalic r:id="rId64"/>
    </p:embeddedFont>
    <p:embeddedFont>
      <p:font typeface="Roboto"/>
      <p:regular r:id="rId65"/>
      <p:bold r:id="rId66"/>
      <p:italic r:id="rId67"/>
      <p:boldItalic r:id="rId68"/>
    </p:embeddedFont>
    <p:embeddedFont>
      <p:font typeface="Lato"/>
      <p:regular r:id="rId69"/>
      <p:bold r:id="rId70"/>
      <p:italic r:id="rId71"/>
      <p:boldItalic r:id="rId72"/>
    </p:embeddedFont>
    <p:embeddedFont>
      <p:font typeface="Noto Sans Symbols"/>
      <p:regular r:id="rId73"/>
      <p:bold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75" roundtripDataSignature="AMtx7mhni0yRc98YNmQs7SmxRs3CLSGb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1593406-2C30-41AE-A9E3-001D389450AC}">
  <a:tblStyle styleId="{81593406-2C30-41AE-A9E3-001D389450AC}"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73" Type="http://schemas.openxmlformats.org/officeDocument/2006/relationships/font" Target="fonts/NotoSansSymbols-regular.fntdata"/><Relationship Id="rId72" Type="http://schemas.openxmlformats.org/officeDocument/2006/relationships/font" Target="fonts/Lato-boldItalic.fntdata"/><Relationship Id="rId31" Type="http://schemas.openxmlformats.org/officeDocument/2006/relationships/slide" Target="slides/slide23.xml"/><Relationship Id="rId75" Type="http://customschemas.google.com/relationships/presentationmetadata" Target="metadata"/><Relationship Id="rId30" Type="http://schemas.openxmlformats.org/officeDocument/2006/relationships/slide" Target="slides/slide22.xml"/><Relationship Id="rId74" Type="http://schemas.openxmlformats.org/officeDocument/2006/relationships/font" Target="fonts/NotoSansSymbols-bold.fntdata"/><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71" Type="http://schemas.openxmlformats.org/officeDocument/2006/relationships/font" Target="fonts/Lato-italic.fntdata"/><Relationship Id="rId70" Type="http://schemas.openxmlformats.org/officeDocument/2006/relationships/font" Target="fonts/Lato-bold.fntdata"/><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font" Target="fonts/Raleway-bold.fntdata"/><Relationship Id="rId61" Type="http://schemas.openxmlformats.org/officeDocument/2006/relationships/font" Target="fonts/Raleway-regular.fntdata"/><Relationship Id="rId20" Type="http://schemas.openxmlformats.org/officeDocument/2006/relationships/slide" Target="slides/slide12.xml"/><Relationship Id="rId64" Type="http://schemas.openxmlformats.org/officeDocument/2006/relationships/font" Target="fonts/Raleway-boldItalic.fntdata"/><Relationship Id="rId63" Type="http://schemas.openxmlformats.org/officeDocument/2006/relationships/font" Target="fonts/Raleway-italic.fntdata"/><Relationship Id="rId22" Type="http://schemas.openxmlformats.org/officeDocument/2006/relationships/slide" Target="slides/slide14.xml"/><Relationship Id="rId66" Type="http://schemas.openxmlformats.org/officeDocument/2006/relationships/font" Target="fonts/Roboto-bold.fntdata"/><Relationship Id="rId21" Type="http://schemas.openxmlformats.org/officeDocument/2006/relationships/slide" Target="slides/slide13.xml"/><Relationship Id="rId65" Type="http://schemas.openxmlformats.org/officeDocument/2006/relationships/font" Target="fonts/Roboto-regular.fntdata"/><Relationship Id="rId24" Type="http://schemas.openxmlformats.org/officeDocument/2006/relationships/slide" Target="slides/slide16.xml"/><Relationship Id="rId68" Type="http://schemas.openxmlformats.org/officeDocument/2006/relationships/font" Target="fonts/Roboto-boldItalic.fntdata"/><Relationship Id="rId23" Type="http://schemas.openxmlformats.org/officeDocument/2006/relationships/slide" Target="slides/slide15.xml"/><Relationship Id="rId67" Type="http://schemas.openxmlformats.org/officeDocument/2006/relationships/font" Target="fonts/Roboto-italic.fntdata"/><Relationship Id="rId60" Type="http://schemas.openxmlformats.org/officeDocument/2006/relationships/slide" Target="slides/slide52.xml"/><Relationship Id="rId26" Type="http://schemas.openxmlformats.org/officeDocument/2006/relationships/slide" Target="slides/slide18.xml"/><Relationship Id="rId25" Type="http://schemas.openxmlformats.org/officeDocument/2006/relationships/slide" Target="slides/slide17.xml"/><Relationship Id="rId69" Type="http://schemas.openxmlformats.org/officeDocument/2006/relationships/font" Target="fonts/Lato-regular.fntdata"/><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11" Type="http://schemas.openxmlformats.org/officeDocument/2006/relationships/slide" Target="slides/slide3.xml"/><Relationship Id="rId55" Type="http://schemas.openxmlformats.org/officeDocument/2006/relationships/slide" Target="slides/slide47.xml"/><Relationship Id="rId10" Type="http://schemas.openxmlformats.org/officeDocument/2006/relationships/slide" Target="slides/slide2.xml"/><Relationship Id="rId54" Type="http://schemas.openxmlformats.org/officeDocument/2006/relationships/slide" Target="slides/slide46.xml"/><Relationship Id="rId13" Type="http://schemas.openxmlformats.org/officeDocument/2006/relationships/slide" Target="slides/slide5.xml"/><Relationship Id="rId57" Type="http://schemas.openxmlformats.org/officeDocument/2006/relationships/slide" Target="slides/slide49.xml"/><Relationship Id="rId12" Type="http://schemas.openxmlformats.org/officeDocument/2006/relationships/slide" Target="slides/slide4.xml"/><Relationship Id="rId56" Type="http://schemas.openxmlformats.org/officeDocument/2006/relationships/slide" Target="slides/slide48.xml"/><Relationship Id="rId15" Type="http://schemas.openxmlformats.org/officeDocument/2006/relationships/slide" Target="slides/slide7.xml"/><Relationship Id="rId59" Type="http://schemas.openxmlformats.org/officeDocument/2006/relationships/slide" Target="slides/slide51.xml"/><Relationship Id="rId14" Type="http://schemas.openxmlformats.org/officeDocument/2006/relationships/slide" Target="slides/slide6.xml"/><Relationship Id="rId58" Type="http://schemas.openxmlformats.org/officeDocument/2006/relationships/slide" Target="slides/slide50.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0c59c30e6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1" name="Google Shape;331;g30c59c30e67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0c59c30e6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g30c59c30e67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“Report” is a placeholder term - what would the group want to see? The goal of this product is to provide updates and continue the momentum of the task force’s work.</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0c59c30e67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g30c59c30e67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“Report” is a placeholder term - what would the group want to see? The goal of this product is to provide updates and continue the momentum of the task force’s work.</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30c59c30e67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8" name="Google Shape;348;g30c59c30e67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“Report” is a placeholder term - what would the group want to see? The goal of this product is to provide updates and continue the momentum of the task force’s work.</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c93f0265e3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4" name="Google Shape;354;g2c93f0265e3_0_2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c93f0265e3_0_5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8" name="Google Shape;368;g2c93f0265e3_0_5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c93f0265e3_0_5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4" name="Google Shape;374;g2c93f0265e3_0_5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c93f0265e3_0_5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0" name="Google Shape;380;g2c93f0265e3_0_5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c93f0265e3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6" name="Google Shape;386;g2c93f0265e3_0_1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c93f0265e3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1" name="Google Shape;391;g2c93f0265e3_0_1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a5331d8766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7" name="Google Shape;397;g2a5331d8766_0_1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a5331d8766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2a5331d8766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a5331d8766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2a5331d8766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a5331d8766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2a5331d8766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a5331d8766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2a5331d8766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a5331d8766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2a5331d8766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2a5331d8766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1" name="Google Shape;431;g2a5331d8766_0_2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rgbClr val="434343"/>
              </a:solidFill>
              <a:latin typeface="Roboto"/>
              <a:ea typeface="Roboto"/>
              <a:cs typeface="Roboto"/>
              <a:sym typeface="Roboto"/>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2a5331d8766_0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5" name="Google Shape;445;g2a5331d8766_0_3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2a5331d8766_0_4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3" name="Google Shape;453;g2a5331d8766_0_4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2a5331d8766_0_5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2" name="Google Shape;462;g2a5331d8766_0_5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2d81346ce7c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8" name="Google Shape;468;g2d81346ce7c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a5331d8766_0_7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8" name="Google Shape;478;g2a5331d8766_0_7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2a5331d8766_0_11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4" name="Google Shape;484;g2a5331d8766_0_11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5" name="Google Shape;485;g2a5331d8766_0_11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2a5331d8766_0_11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5" name="Google Shape;495;g2a5331d8766_0_11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496" name="Google Shape;496;g2a5331d8766_0_11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2a5331d8766_0_11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7" name="Google Shape;517;g2a5331d8766_0_11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518" name="Google Shape;518;g2a5331d8766_0_118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2a5331d8766_0_13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2" name="Google Shape;542;g2a5331d8766_0_13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7" name="Google Shape;54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30c59c30e67_0_3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2" name="Google Shape;552;g30c59c30e67_0_3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7" name="Google Shape;55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2a5331d876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2a5331d876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2a5331d8766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7" name="Google Shape;567;g2a5331d8766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Full Subgoal 1a: </a:t>
            </a:r>
            <a:r>
              <a:rPr i="1" lang="en">
                <a:solidFill>
                  <a:schemeClr val="dk1"/>
                </a:solidFill>
              </a:rPr>
              <a:t>Implement and/or support effective and accountable programs and policies that  ensure birthing people can choose when to become pregnant and optimize their health in anticipation of the pregnancy.</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2a5331d876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4" name="Google Shape;574;g2a5331d8766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2a5331d8766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1" name="Google Shape;581;g2a5331d8766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2a5331d8766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8" name="Google Shape;588;g2a5331d8766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2a5331d8766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5" name="Google Shape;595;g2a5331d8766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2a5331d8766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1" name="Google Shape;601;g2a5331d8766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2a5331d8766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7" name="Google Shape;607;g2a5331d8766_0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2a5331d8766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3" name="Google Shape;613;g2a5331d8766_0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2a5331d8766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9" name="Google Shape;619;g2a5331d8766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2a5331d8766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5" name="Google Shape;625;g2a5331d8766_0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2a5331d8766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1" name="Google Shape;631;g2a5331d8766_0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2a5331d8766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7" name="Google Shape;637;g2a5331d8766_0_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2a5331d8766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3" name="Google Shape;643;g2a5331d8766_0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30c59c30e6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 name="Google Shape;310;g30c59c30e6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c93f0265e3_0_2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g2c93f0265e3_0_2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0c59c30e67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g30c59c30e67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c93f0265e3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 name="Google Shape;325;g2c93f0265e3_0_1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14"/>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 name="Google Shape;11;p14"/>
          <p:cNvGrpSpPr/>
          <p:nvPr/>
        </p:nvGrpSpPr>
        <p:grpSpPr>
          <a:xfrm>
            <a:off x="830392" y="1191256"/>
            <a:ext cx="745763" cy="45826"/>
            <a:chOff x="4580561" y="2589004"/>
            <a:chExt cx="1064464" cy="25200"/>
          </a:xfrm>
        </p:grpSpPr>
        <p:sp>
          <p:nvSpPr>
            <p:cNvPr id="12" name="Google Shape;12;p1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 name="Google Shape;14;p14"/>
          <p:cNvSpPr txBox="1"/>
          <p:nvPr>
            <p:ph type="ctrTitle"/>
          </p:nvPr>
        </p:nvSpPr>
        <p:spPr>
          <a:xfrm>
            <a:off x="729450" y="1322450"/>
            <a:ext cx="7688100" cy="166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5" name="Google Shape;15;p14"/>
          <p:cNvSpPr txBox="1"/>
          <p:nvPr>
            <p:ph idx="1" type="subTitle"/>
          </p:nvPr>
        </p:nvSpPr>
        <p:spPr>
          <a:xfrm>
            <a:off x="729627" y="3172900"/>
            <a:ext cx="7688100" cy="541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6" name="Google Shape;16;p1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23"/>
          <p:cNvGrpSpPr/>
          <p:nvPr/>
        </p:nvGrpSpPr>
        <p:grpSpPr>
          <a:xfrm>
            <a:off x="830392" y="4169130"/>
            <a:ext cx="745763" cy="45826"/>
            <a:chOff x="4580561" y="2589004"/>
            <a:chExt cx="1064464" cy="25200"/>
          </a:xfrm>
        </p:grpSpPr>
        <p:sp>
          <p:nvSpPr>
            <p:cNvPr id="75" name="Google Shape;75;p2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2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7" name="Google Shape;77;p23"/>
          <p:cNvSpPr txBox="1"/>
          <p:nvPr>
            <p:ph hasCustomPrompt="1" type="title"/>
          </p:nvPr>
        </p:nvSpPr>
        <p:spPr>
          <a:xfrm>
            <a:off x="729450" y="733950"/>
            <a:ext cx="7688400" cy="124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78" name="Google Shape;78;p23"/>
          <p:cNvSpPr txBox="1"/>
          <p:nvPr>
            <p:ph idx="1" type="body"/>
          </p:nvPr>
        </p:nvSpPr>
        <p:spPr>
          <a:xfrm>
            <a:off x="729450" y="2272888"/>
            <a:ext cx="7688400" cy="15804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Clr>
                <a:schemeClr val="lt1"/>
              </a:buClr>
              <a:buSzPts val="1300"/>
              <a:buChar char="●"/>
              <a:defRPr>
                <a:solidFill>
                  <a:schemeClr val="lt1"/>
                </a:solidFill>
              </a:defRPr>
            </a:lvl1pPr>
            <a:lvl2pPr indent="-298450" lvl="1" marL="914400" algn="l">
              <a:lnSpc>
                <a:spcPct val="115000"/>
              </a:lnSpc>
              <a:spcBef>
                <a:spcPts val="0"/>
              </a:spcBef>
              <a:spcAft>
                <a:spcPts val="0"/>
              </a:spcAft>
              <a:buClr>
                <a:schemeClr val="lt1"/>
              </a:buClr>
              <a:buSzPts val="1100"/>
              <a:buChar char="○"/>
              <a:defRPr>
                <a:solidFill>
                  <a:schemeClr val="lt1"/>
                </a:solidFill>
              </a:defRPr>
            </a:lvl2pPr>
            <a:lvl3pPr indent="-298450" lvl="2" marL="1371600" algn="l">
              <a:lnSpc>
                <a:spcPct val="115000"/>
              </a:lnSpc>
              <a:spcBef>
                <a:spcPts val="0"/>
              </a:spcBef>
              <a:spcAft>
                <a:spcPts val="0"/>
              </a:spcAft>
              <a:buClr>
                <a:schemeClr val="lt1"/>
              </a:buClr>
              <a:buSzPts val="1100"/>
              <a:buChar char="■"/>
              <a:defRPr>
                <a:solidFill>
                  <a:schemeClr val="lt1"/>
                </a:solidFill>
              </a:defRPr>
            </a:lvl3pPr>
            <a:lvl4pPr indent="-298450" lvl="3" marL="1828800" algn="l">
              <a:lnSpc>
                <a:spcPct val="115000"/>
              </a:lnSpc>
              <a:spcBef>
                <a:spcPts val="0"/>
              </a:spcBef>
              <a:spcAft>
                <a:spcPts val="0"/>
              </a:spcAft>
              <a:buClr>
                <a:schemeClr val="lt1"/>
              </a:buClr>
              <a:buSzPts val="1100"/>
              <a:buChar char="●"/>
              <a:defRPr>
                <a:solidFill>
                  <a:schemeClr val="lt1"/>
                </a:solidFill>
              </a:defRPr>
            </a:lvl4pPr>
            <a:lvl5pPr indent="-298450" lvl="4" marL="2286000" algn="l">
              <a:lnSpc>
                <a:spcPct val="115000"/>
              </a:lnSpc>
              <a:spcBef>
                <a:spcPts val="0"/>
              </a:spcBef>
              <a:spcAft>
                <a:spcPts val="0"/>
              </a:spcAft>
              <a:buClr>
                <a:schemeClr val="lt1"/>
              </a:buClr>
              <a:buSzPts val="1100"/>
              <a:buChar char="○"/>
              <a:defRPr>
                <a:solidFill>
                  <a:schemeClr val="lt1"/>
                </a:solidFill>
              </a:defRPr>
            </a:lvl5pPr>
            <a:lvl6pPr indent="-298450" lvl="5" marL="2743200" algn="l">
              <a:lnSpc>
                <a:spcPct val="115000"/>
              </a:lnSpc>
              <a:spcBef>
                <a:spcPts val="0"/>
              </a:spcBef>
              <a:spcAft>
                <a:spcPts val="0"/>
              </a:spcAft>
              <a:buClr>
                <a:schemeClr val="lt1"/>
              </a:buClr>
              <a:buSzPts val="1100"/>
              <a:buChar char="■"/>
              <a:defRPr>
                <a:solidFill>
                  <a:schemeClr val="lt1"/>
                </a:solidFill>
              </a:defRPr>
            </a:lvl6pPr>
            <a:lvl7pPr indent="-298450" lvl="6" marL="3200400" algn="l">
              <a:lnSpc>
                <a:spcPct val="115000"/>
              </a:lnSpc>
              <a:spcBef>
                <a:spcPts val="0"/>
              </a:spcBef>
              <a:spcAft>
                <a:spcPts val="0"/>
              </a:spcAft>
              <a:buClr>
                <a:schemeClr val="lt1"/>
              </a:buClr>
              <a:buSzPts val="1100"/>
              <a:buChar char="●"/>
              <a:defRPr>
                <a:solidFill>
                  <a:schemeClr val="lt1"/>
                </a:solidFill>
              </a:defRPr>
            </a:lvl7pPr>
            <a:lvl8pPr indent="-298450" lvl="7" marL="3657600" algn="l">
              <a:lnSpc>
                <a:spcPct val="115000"/>
              </a:lnSpc>
              <a:spcBef>
                <a:spcPts val="0"/>
              </a:spcBef>
              <a:spcAft>
                <a:spcPts val="0"/>
              </a:spcAft>
              <a:buClr>
                <a:schemeClr val="lt1"/>
              </a:buClr>
              <a:buSzPts val="1100"/>
              <a:buChar char="○"/>
              <a:defRPr>
                <a:solidFill>
                  <a:schemeClr val="lt1"/>
                </a:solidFill>
              </a:defRPr>
            </a:lvl8pPr>
            <a:lvl9pPr indent="-298450" lvl="8" marL="4114800" algn="l">
              <a:lnSpc>
                <a:spcPct val="115000"/>
              </a:lnSpc>
              <a:spcBef>
                <a:spcPts val="0"/>
              </a:spcBef>
              <a:spcAft>
                <a:spcPts val="0"/>
              </a:spcAft>
              <a:buClr>
                <a:schemeClr val="lt1"/>
              </a:buClr>
              <a:buSzPts val="1100"/>
              <a:buChar char="■"/>
              <a:defRPr>
                <a:solidFill>
                  <a:schemeClr val="lt1"/>
                </a:solidFill>
              </a:defRPr>
            </a:lvl9pPr>
          </a:lstStyle>
          <a:p/>
        </p:txBody>
      </p:sp>
      <p:sp>
        <p:nvSpPr>
          <p:cNvPr id="79" name="Google Shape;79;p2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2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p:cSld name="Standard">
    <p:spTree>
      <p:nvGrpSpPr>
        <p:cNvPr id="82" name="Shape 82"/>
        <p:cNvGrpSpPr/>
        <p:nvPr/>
      </p:nvGrpSpPr>
      <p:grpSpPr>
        <a:xfrm>
          <a:off x="0" y="0"/>
          <a:ext cx="0" cy="0"/>
          <a:chOff x="0" y="0"/>
          <a:chExt cx="0" cy="0"/>
        </a:xfrm>
      </p:grpSpPr>
      <p:sp>
        <p:nvSpPr>
          <p:cNvPr id="83" name="Google Shape;83;g30c59c30e67_0_238"/>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g30c59c30e67_0_238"/>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262626"/>
              </a:buClr>
              <a:buSzPts val="2800"/>
              <a:buChar char="•"/>
              <a:defRPr>
                <a:solidFill>
                  <a:srgbClr val="262626"/>
                </a:solidFill>
              </a:defRPr>
            </a:lvl1pPr>
            <a:lvl2pPr indent="-381000" lvl="1" marL="914400" algn="l">
              <a:lnSpc>
                <a:spcPct val="90000"/>
              </a:lnSpc>
              <a:spcBef>
                <a:spcPts val="500"/>
              </a:spcBef>
              <a:spcAft>
                <a:spcPts val="0"/>
              </a:spcAft>
              <a:buClr>
                <a:srgbClr val="262626"/>
              </a:buClr>
              <a:buSzPts val="2400"/>
              <a:buChar char="•"/>
              <a:defRPr>
                <a:solidFill>
                  <a:srgbClr val="262626"/>
                </a:solidFill>
              </a:defRPr>
            </a:lvl2pPr>
            <a:lvl3pPr indent="-381000" lvl="2" marL="1371600" algn="l">
              <a:lnSpc>
                <a:spcPct val="90000"/>
              </a:lnSpc>
              <a:spcBef>
                <a:spcPts val="500"/>
              </a:spcBef>
              <a:spcAft>
                <a:spcPts val="0"/>
              </a:spcAft>
              <a:buClr>
                <a:srgbClr val="262626"/>
              </a:buClr>
              <a:buSzPts val="2400"/>
              <a:buChar char="•"/>
              <a:defRPr>
                <a:solidFill>
                  <a:srgbClr val="262626"/>
                </a:solidFill>
              </a:defRPr>
            </a:lvl3pPr>
            <a:lvl4pPr indent="-381000" lvl="3" marL="1828800" algn="l">
              <a:lnSpc>
                <a:spcPct val="90000"/>
              </a:lnSpc>
              <a:spcBef>
                <a:spcPts val="500"/>
              </a:spcBef>
              <a:spcAft>
                <a:spcPts val="0"/>
              </a:spcAft>
              <a:buClr>
                <a:srgbClr val="262626"/>
              </a:buClr>
              <a:buSzPts val="2400"/>
              <a:buChar char="•"/>
              <a:defRPr>
                <a:solidFill>
                  <a:srgbClr val="262626"/>
                </a:solidFill>
              </a:defRPr>
            </a:lvl4pPr>
            <a:lvl5pPr indent="-381000" lvl="4" marL="2286000" algn="l">
              <a:lnSpc>
                <a:spcPct val="90000"/>
              </a:lnSpc>
              <a:spcBef>
                <a:spcPts val="500"/>
              </a:spcBef>
              <a:spcAft>
                <a:spcPts val="0"/>
              </a:spcAft>
              <a:buClr>
                <a:srgbClr val="262626"/>
              </a:buClr>
              <a:buSzPts val="2400"/>
              <a:buChar char="•"/>
              <a:defRPr>
                <a:solidFill>
                  <a:srgbClr val="262626"/>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g30c59c30e67_0_238"/>
          <p:cNvSpPr txBox="1"/>
          <p:nvPr>
            <p:ph idx="12" type="sldNum"/>
          </p:nvPr>
        </p:nvSpPr>
        <p:spPr>
          <a:xfrm>
            <a:off x="577712" y="4614371"/>
            <a:ext cx="499200" cy="2739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
        <p:nvSpPr>
          <p:cNvPr id="86" name="Google Shape;86;g30c59c30e67_0_238"/>
          <p:cNvSpPr txBox="1"/>
          <p:nvPr>
            <p:ph idx="2" type="body"/>
          </p:nvPr>
        </p:nvSpPr>
        <p:spPr>
          <a:xfrm>
            <a:off x="628650" y="273844"/>
            <a:ext cx="7886700" cy="335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2000"/>
              <a:buNone/>
              <a:defRPr i="1" sz="2000">
                <a:solidFill>
                  <a:srgbClr val="7F7F7F"/>
                </a:solidFill>
                <a:latin typeface="Calibri"/>
                <a:ea typeface="Calibri"/>
                <a:cs typeface="Calibri"/>
                <a:sym typeface="Calibri"/>
              </a:defRPr>
            </a:lvl1pPr>
            <a:lvl2pPr indent="-342900" lvl="1" marL="914400" algn="l">
              <a:lnSpc>
                <a:spcPct val="90000"/>
              </a:lnSpc>
              <a:spcBef>
                <a:spcPts val="500"/>
              </a:spcBef>
              <a:spcAft>
                <a:spcPts val="0"/>
              </a:spcAft>
              <a:buClr>
                <a:srgbClr val="262626"/>
              </a:buClr>
              <a:buSzPts val="1800"/>
              <a:buChar char="•"/>
              <a:defRPr/>
            </a:lvl2pPr>
            <a:lvl3pPr indent="-342900" lvl="2" marL="1371600" algn="l">
              <a:lnSpc>
                <a:spcPct val="90000"/>
              </a:lnSpc>
              <a:spcBef>
                <a:spcPts val="500"/>
              </a:spcBef>
              <a:spcAft>
                <a:spcPts val="0"/>
              </a:spcAft>
              <a:buClr>
                <a:srgbClr val="262626"/>
              </a:buClr>
              <a:buSzPts val="1800"/>
              <a:buChar char="•"/>
              <a:defRPr/>
            </a:lvl3pPr>
            <a:lvl4pPr indent="-342900" lvl="3" marL="1828800" algn="l">
              <a:lnSpc>
                <a:spcPct val="90000"/>
              </a:lnSpc>
              <a:spcBef>
                <a:spcPts val="500"/>
              </a:spcBef>
              <a:spcAft>
                <a:spcPts val="0"/>
              </a:spcAft>
              <a:buClr>
                <a:srgbClr val="262626"/>
              </a:buClr>
              <a:buSzPts val="1800"/>
              <a:buChar char="•"/>
              <a:defRPr/>
            </a:lvl4pPr>
            <a:lvl5pPr indent="-342900" lvl="4" marL="2286000" algn="l">
              <a:lnSpc>
                <a:spcPct val="90000"/>
              </a:lnSpc>
              <a:spcBef>
                <a:spcPts val="500"/>
              </a:spcBef>
              <a:spcAft>
                <a:spcPts val="0"/>
              </a:spcAft>
              <a:buClr>
                <a:srgbClr val="26262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87" name="Google Shape;87;g30c59c30e67_0_238"/>
          <p:cNvCxnSpPr/>
          <p:nvPr/>
        </p:nvCxnSpPr>
        <p:spPr>
          <a:xfrm>
            <a:off x="739036" y="1045636"/>
            <a:ext cx="8405100" cy="0"/>
          </a:xfrm>
          <a:prstGeom prst="straightConnector1">
            <a:avLst/>
          </a:prstGeom>
          <a:noFill/>
          <a:ln cap="flat" cmpd="sng" w="28575">
            <a:solidFill>
              <a:srgbClr val="C40E3E"/>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2" name="Shape 92"/>
        <p:cNvGrpSpPr/>
        <p:nvPr/>
      </p:nvGrpSpPr>
      <p:grpSpPr>
        <a:xfrm>
          <a:off x="0" y="0"/>
          <a:ext cx="0" cy="0"/>
          <a:chOff x="0" y="0"/>
          <a:chExt cx="0" cy="0"/>
        </a:xfrm>
      </p:grpSpPr>
      <p:sp>
        <p:nvSpPr>
          <p:cNvPr id="93" name="Google Shape;93;g2a5331d8766_0_1210"/>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4" name="Google Shape;94;g2a5331d8766_0_1210"/>
          <p:cNvGrpSpPr/>
          <p:nvPr/>
        </p:nvGrpSpPr>
        <p:grpSpPr>
          <a:xfrm>
            <a:off x="830394" y="1191277"/>
            <a:ext cx="745763" cy="45826"/>
            <a:chOff x="4580561" y="2589004"/>
            <a:chExt cx="1064464" cy="25200"/>
          </a:xfrm>
        </p:grpSpPr>
        <p:sp>
          <p:nvSpPr>
            <p:cNvPr id="95" name="Google Shape;95;g2a5331d8766_0_1210"/>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g2a5331d8766_0_1210"/>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7" name="Google Shape;97;g2a5331d8766_0_1210"/>
          <p:cNvSpPr txBox="1"/>
          <p:nvPr>
            <p:ph type="ctrTitle"/>
          </p:nvPr>
        </p:nvSpPr>
        <p:spPr>
          <a:xfrm>
            <a:off x="729450" y="1322450"/>
            <a:ext cx="7688100" cy="166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98" name="Google Shape;98;g2a5331d8766_0_1210"/>
          <p:cNvSpPr txBox="1"/>
          <p:nvPr>
            <p:ph idx="1" type="subTitle"/>
          </p:nvPr>
        </p:nvSpPr>
        <p:spPr>
          <a:xfrm>
            <a:off x="729627" y="3172900"/>
            <a:ext cx="7688100" cy="541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99" name="Google Shape;99;g2a5331d8766_0_1210"/>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0" name="Shape 100"/>
        <p:cNvGrpSpPr/>
        <p:nvPr/>
      </p:nvGrpSpPr>
      <p:grpSpPr>
        <a:xfrm>
          <a:off x="0" y="0"/>
          <a:ext cx="0" cy="0"/>
          <a:chOff x="0" y="0"/>
          <a:chExt cx="0" cy="0"/>
        </a:xfrm>
      </p:grpSpPr>
      <p:sp>
        <p:nvSpPr>
          <p:cNvPr id="101" name="Google Shape;101;g2a5331d8766_0_1218"/>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2" name="Google Shape;102;g2a5331d8766_0_1218"/>
          <p:cNvGrpSpPr/>
          <p:nvPr/>
        </p:nvGrpSpPr>
        <p:grpSpPr>
          <a:xfrm>
            <a:off x="830394" y="1191277"/>
            <a:ext cx="745763" cy="45826"/>
            <a:chOff x="4580561" y="2589004"/>
            <a:chExt cx="1064464" cy="25200"/>
          </a:xfrm>
        </p:grpSpPr>
        <p:sp>
          <p:nvSpPr>
            <p:cNvPr id="103" name="Google Shape;103;g2a5331d8766_0_121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g2a5331d8766_0_1218"/>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5" name="Google Shape;105;g2a5331d8766_0_1218"/>
          <p:cNvSpPr txBox="1"/>
          <p:nvPr>
            <p:ph type="title"/>
          </p:nvPr>
        </p:nvSpPr>
        <p:spPr>
          <a:xfrm>
            <a:off x="729450" y="517725"/>
            <a:ext cx="76887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106" name="Google Shape;106;g2a5331d8766_0_1218"/>
          <p:cNvSpPr txBox="1"/>
          <p:nvPr>
            <p:ph idx="1" type="body"/>
          </p:nvPr>
        </p:nvSpPr>
        <p:spPr>
          <a:xfrm>
            <a:off x="729450" y="1375450"/>
            <a:ext cx="7688700" cy="29646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07" name="Google Shape;107;g2a5331d8766_0_121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08" name="Shape 108"/>
        <p:cNvGrpSpPr/>
        <p:nvPr/>
      </p:nvGrpSpPr>
      <p:grpSpPr>
        <a:xfrm>
          <a:off x="0" y="0"/>
          <a:ext cx="0" cy="0"/>
          <a:chOff x="0" y="0"/>
          <a:chExt cx="0" cy="0"/>
        </a:xfrm>
      </p:grpSpPr>
      <p:grpSp>
        <p:nvGrpSpPr>
          <p:cNvPr id="109" name="Google Shape;109;g2a5331d8766_0_1226"/>
          <p:cNvGrpSpPr/>
          <p:nvPr/>
        </p:nvGrpSpPr>
        <p:grpSpPr>
          <a:xfrm>
            <a:off x="830394" y="1191277"/>
            <a:ext cx="745763" cy="45826"/>
            <a:chOff x="4580561" y="2589004"/>
            <a:chExt cx="1064464" cy="25200"/>
          </a:xfrm>
        </p:grpSpPr>
        <p:sp>
          <p:nvSpPr>
            <p:cNvPr id="110" name="Google Shape;110;g2a5331d8766_0_1226"/>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g2a5331d8766_0_1226"/>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2" name="Google Shape;112;g2a5331d8766_0_1226"/>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113" name="Google Shape;113;g2a5331d8766_0_1226"/>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4" name="Shape 114"/>
        <p:cNvGrpSpPr/>
        <p:nvPr/>
      </p:nvGrpSpPr>
      <p:grpSpPr>
        <a:xfrm>
          <a:off x="0" y="0"/>
          <a:ext cx="0" cy="0"/>
          <a:chOff x="0" y="0"/>
          <a:chExt cx="0" cy="0"/>
        </a:xfrm>
      </p:grpSpPr>
      <p:sp>
        <p:nvSpPr>
          <p:cNvPr id="115" name="Google Shape;115;g2a5331d8766_0_1232"/>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6" name="Google Shape;116;g2a5331d8766_0_1232"/>
          <p:cNvGrpSpPr/>
          <p:nvPr/>
        </p:nvGrpSpPr>
        <p:grpSpPr>
          <a:xfrm>
            <a:off x="830394" y="1191277"/>
            <a:ext cx="745763" cy="45826"/>
            <a:chOff x="4580561" y="2589004"/>
            <a:chExt cx="1064464" cy="25200"/>
          </a:xfrm>
        </p:grpSpPr>
        <p:sp>
          <p:nvSpPr>
            <p:cNvPr id="117" name="Google Shape;117;g2a5331d8766_0_123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g2a5331d8766_0_123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9" name="Google Shape;119;g2a5331d8766_0_1232"/>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120" name="Google Shape;120;g2a5331d8766_0_1232"/>
          <p:cNvSpPr txBox="1"/>
          <p:nvPr>
            <p:ph idx="1" type="body"/>
          </p:nvPr>
        </p:nvSpPr>
        <p:spPr>
          <a:xfrm>
            <a:off x="729325"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21" name="Google Shape;121;g2a5331d8766_0_1232"/>
          <p:cNvSpPr txBox="1"/>
          <p:nvPr>
            <p:ph idx="2" type="body"/>
          </p:nvPr>
        </p:nvSpPr>
        <p:spPr>
          <a:xfrm>
            <a:off x="4643604"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22" name="Google Shape;122;g2a5331d8766_0_123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3" name="Shape 123"/>
        <p:cNvGrpSpPr/>
        <p:nvPr/>
      </p:nvGrpSpPr>
      <p:grpSpPr>
        <a:xfrm>
          <a:off x="0" y="0"/>
          <a:ext cx="0" cy="0"/>
          <a:chOff x="0" y="0"/>
          <a:chExt cx="0" cy="0"/>
        </a:xfrm>
      </p:grpSpPr>
      <p:sp>
        <p:nvSpPr>
          <p:cNvPr id="124" name="Google Shape;124;g2a5331d8766_0_1241"/>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5" name="Google Shape;125;g2a5331d8766_0_1241"/>
          <p:cNvGrpSpPr/>
          <p:nvPr/>
        </p:nvGrpSpPr>
        <p:grpSpPr>
          <a:xfrm>
            <a:off x="830394" y="1191277"/>
            <a:ext cx="745763" cy="45826"/>
            <a:chOff x="4580561" y="2589004"/>
            <a:chExt cx="1064464" cy="25200"/>
          </a:xfrm>
        </p:grpSpPr>
        <p:sp>
          <p:nvSpPr>
            <p:cNvPr id="126" name="Google Shape;126;g2a5331d8766_0_124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g2a5331d8766_0_124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8" name="Google Shape;128;g2a5331d8766_0_1241"/>
          <p:cNvSpPr txBox="1"/>
          <p:nvPr>
            <p:ph type="title"/>
          </p:nvPr>
        </p:nvSpPr>
        <p:spPr>
          <a:xfrm>
            <a:off x="730000" y="1318650"/>
            <a:ext cx="3300900" cy="1687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129" name="Google Shape;129;g2a5331d8766_0_1241"/>
          <p:cNvSpPr txBox="1"/>
          <p:nvPr>
            <p:ph idx="1" type="subTitle"/>
          </p:nvPr>
        </p:nvSpPr>
        <p:spPr>
          <a:xfrm>
            <a:off x="724950" y="3161525"/>
            <a:ext cx="3300900" cy="759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30" name="Google Shape;130;g2a5331d8766_0_1241"/>
          <p:cNvSpPr txBox="1"/>
          <p:nvPr>
            <p:ph idx="2" type="body"/>
          </p:nvPr>
        </p:nvSpPr>
        <p:spPr>
          <a:xfrm>
            <a:off x="5174225" y="1352625"/>
            <a:ext cx="3374400" cy="3025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31" name="Google Shape;131;g2a5331d8766_0_124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132" name="Shape 132"/>
        <p:cNvGrpSpPr/>
        <p:nvPr/>
      </p:nvGrpSpPr>
      <p:grpSpPr>
        <a:xfrm>
          <a:off x="0" y="0"/>
          <a:ext cx="0" cy="0"/>
          <a:chOff x="0" y="0"/>
          <a:chExt cx="0" cy="0"/>
        </a:xfrm>
      </p:grpSpPr>
      <p:grpSp>
        <p:nvGrpSpPr>
          <p:cNvPr id="133" name="Google Shape;133;g2a5331d8766_0_1250"/>
          <p:cNvGrpSpPr/>
          <p:nvPr/>
        </p:nvGrpSpPr>
        <p:grpSpPr>
          <a:xfrm>
            <a:off x="830394" y="4169151"/>
            <a:ext cx="745763" cy="45826"/>
            <a:chOff x="4580561" y="2589004"/>
            <a:chExt cx="1064464" cy="25200"/>
          </a:xfrm>
        </p:grpSpPr>
        <p:sp>
          <p:nvSpPr>
            <p:cNvPr id="134" name="Google Shape;134;g2a5331d8766_0_1250"/>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g2a5331d8766_0_1250"/>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6" name="Google Shape;136;g2a5331d8766_0_1250"/>
          <p:cNvSpPr txBox="1"/>
          <p:nvPr>
            <p:ph type="title"/>
          </p:nvPr>
        </p:nvSpPr>
        <p:spPr>
          <a:xfrm>
            <a:off x="729450" y="864300"/>
            <a:ext cx="7021200" cy="29850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137" name="Google Shape;137;g2a5331d8766_0_1250"/>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8" name="Shape 138"/>
        <p:cNvGrpSpPr/>
        <p:nvPr/>
      </p:nvGrpSpPr>
      <p:grpSpPr>
        <a:xfrm>
          <a:off x="0" y="0"/>
          <a:ext cx="0" cy="0"/>
          <a:chOff x="0" y="0"/>
          <a:chExt cx="0" cy="0"/>
        </a:xfrm>
      </p:grpSpPr>
      <p:sp>
        <p:nvSpPr>
          <p:cNvPr id="139" name="Google Shape;139;g2a5331d8766_0_125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0" name="Google Shape;140;g2a5331d8766_0_1256"/>
          <p:cNvGrpSpPr/>
          <p:nvPr/>
        </p:nvGrpSpPr>
        <p:grpSpPr>
          <a:xfrm>
            <a:off x="830394" y="1191277"/>
            <a:ext cx="745763" cy="45826"/>
            <a:chOff x="4580561" y="2589004"/>
            <a:chExt cx="1064464" cy="25200"/>
          </a:xfrm>
        </p:grpSpPr>
        <p:sp>
          <p:nvSpPr>
            <p:cNvPr id="141" name="Google Shape;141;g2a5331d8766_0_125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g2a5331d8766_0_125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3" name="Google Shape;143;g2a5331d8766_0_1256"/>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144" name="Google Shape;144;g2a5331d8766_0_1256"/>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1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 name="Google Shape;19;p15"/>
          <p:cNvGrpSpPr/>
          <p:nvPr/>
        </p:nvGrpSpPr>
        <p:grpSpPr>
          <a:xfrm>
            <a:off x="830392" y="1191256"/>
            <a:ext cx="745763" cy="45826"/>
            <a:chOff x="4580561" y="2589004"/>
            <a:chExt cx="1064464" cy="25200"/>
          </a:xfrm>
        </p:grpSpPr>
        <p:sp>
          <p:nvSpPr>
            <p:cNvPr id="20" name="Google Shape;20;p1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1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 name="Google Shape;22;p15"/>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23" name="Google Shape;23;p15"/>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24" name="Google Shape;24;p15"/>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45" name="Shape 145"/>
        <p:cNvGrpSpPr/>
        <p:nvPr/>
      </p:nvGrpSpPr>
      <p:grpSpPr>
        <a:xfrm>
          <a:off x="0" y="0"/>
          <a:ext cx="0" cy="0"/>
          <a:chOff x="0" y="0"/>
          <a:chExt cx="0" cy="0"/>
        </a:xfrm>
      </p:grpSpPr>
      <p:sp>
        <p:nvSpPr>
          <p:cNvPr id="146" name="Google Shape;146;g2a5331d8766_0_1263"/>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7" name="Google Shape;147;g2a5331d8766_0_1263"/>
          <p:cNvGrpSpPr/>
          <p:nvPr/>
        </p:nvGrpSpPr>
        <p:grpSpPr>
          <a:xfrm>
            <a:off x="830394" y="1191277"/>
            <a:ext cx="745763" cy="45826"/>
            <a:chOff x="4580561" y="2589004"/>
            <a:chExt cx="1064464" cy="25200"/>
          </a:xfrm>
        </p:grpSpPr>
        <p:sp>
          <p:nvSpPr>
            <p:cNvPr id="148" name="Google Shape;148;g2a5331d8766_0_126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g2a5331d8766_0_1263"/>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0" name="Google Shape;150;g2a5331d8766_0_1263"/>
          <p:cNvSpPr txBox="1"/>
          <p:nvPr>
            <p:ph type="title"/>
          </p:nvPr>
        </p:nvSpPr>
        <p:spPr>
          <a:xfrm>
            <a:off x="730000" y="1318650"/>
            <a:ext cx="3300900" cy="1381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151" name="Google Shape;151;g2a5331d8766_0_1263"/>
          <p:cNvSpPr txBox="1"/>
          <p:nvPr>
            <p:ph idx="1" type="body"/>
          </p:nvPr>
        </p:nvSpPr>
        <p:spPr>
          <a:xfrm>
            <a:off x="721225" y="2781725"/>
            <a:ext cx="3300900" cy="1597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52" name="Google Shape;152;g2a5331d8766_0_126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3" name="Shape 153"/>
        <p:cNvGrpSpPr/>
        <p:nvPr/>
      </p:nvGrpSpPr>
      <p:grpSpPr>
        <a:xfrm>
          <a:off x="0" y="0"/>
          <a:ext cx="0" cy="0"/>
          <a:chOff x="0" y="0"/>
          <a:chExt cx="0" cy="0"/>
        </a:xfrm>
      </p:grpSpPr>
      <p:sp>
        <p:nvSpPr>
          <p:cNvPr id="154" name="Google Shape;154;g2a5331d8766_0_1271"/>
          <p:cNvSpPr txBox="1"/>
          <p:nvPr>
            <p:ph idx="1" type="body"/>
          </p:nvPr>
        </p:nvSpPr>
        <p:spPr>
          <a:xfrm>
            <a:off x="724950" y="4372551"/>
            <a:ext cx="7697400" cy="4605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300"/>
              <a:buNone/>
              <a:defRPr/>
            </a:lvl1pPr>
          </a:lstStyle>
          <a:p/>
        </p:txBody>
      </p:sp>
      <p:sp>
        <p:nvSpPr>
          <p:cNvPr id="155" name="Google Shape;155;g2a5331d8766_0_127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156" name="Shape 156"/>
        <p:cNvGrpSpPr/>
        <p:nvPr/>
      </p:nvGrpSpPr>
      <p:grpSpPr>
        <a:xfrm>
          <a:off x="0" y="0"/>
          <a:ext cx="0" cy="0"/>
          <a:chOff x="0" y="0"/>
          <a:chExt cx="0" cy="0"/>
        </a:xfrm>
      </p:grpSpPr>
      <p:grpSp>
        <p:nvGrpSpPr>
          <p:cNvPr id="157" name="Google Shape;157;g2a5331d8766_0_1274"/>
          <p:cNvGrpSpPr/>
          <p:nvPr/>
        </p:nvGrpSpPr>
        <p:grpSpPr>
          <a:xfrm>
            <a:off x="830394" y="4169151"/>
            <a:ext cx="745763" cy="45826"/>
            <a:chOff x="4580561" y="2589004"/>
            <a:chExt cx="1064464" cy="25200"/>
          </a:xfrm>
        </p:grpSpPr>
        <p:sp>
          <p:nvSpPr>
            <p:cNvPr id="158" name="Google Shape;158;g2a5331d8766_0_1274"/>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g2a5331d8766_0_1274"/>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0" name="Google Shape;160;g2a5331d8766_0_1274"/>
          <p:cNvSpPr txBox="1"/>
          <p:nvPr>
            <p:ph hasCustomPrompt="1" type="title"/>
          </p:nvPr>
        </p:nvSpPr>
        <p:spPr>
          <a:xfrm>
            <a:off x="729450" y="733950"/>
            <a:ext cx="7688400" cy="124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161" name="Google Shape;161;g2a5331d8766_0_1274"/>
          <p:cNvSpPr txBox="1"/>
          <p:nvPr>
            <p:ph idx="1" type="body"/>
          </p:nvPr>
        </p:nvSpPr>
        <p:spPr>
          <a:xfrm>
            <a:off x="729450" y="2272888"/>
            <a:ext cx="7688400" cy="15804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Clr>
                <a:schemeClr val="lt1"/>
              </a:buClr>
              <a:buSzPts val="1300"/>
              <a:buChar char="●"/>
              <a:defRPr>
                <a:solidFill>
                  <a:schemeClr val="lt1"/>
                </a:solidFill>
              </a:defRPr>
            </a:lvl1pPr>
            <a:lvl2pPr indent="-298450" lvl="1" marL="914400" algn="l">
              <a:lnSpc>
                <a:spcPct val="115000"/>
              </a:lnSpc>
              <a:spcBef>
                <a:spcPts val="0"/>
              </a:spcBef>
              <a:spcAft>
                <a:spcPts val="0"/>
              </a:spcAft>
              <a:buClr>
                <a:schemeClr val="lt1"/>
              </a:buClr>
              <a:buSzPts val="1100"/>
              <a:buChar char="○"/>
              <a:defRPr>
                <a:solidFill>
                  <a:schemeClr val="lt1"/>
                </a:solidFill>
              </a:defRPr>
            </a:lvl2pPr>
            <a:lvl3pPr indent="-298450" lvl="2" marL="1371600" algn="l">
              <a:lnSpc>
                <a:spcPct val="115000"/>
              </a:lnSpc>
              <a:spcBef>
                <a:spcPts val="0"/>
              </a:spcBef>
              <a:spcAft>
                <a:spcPts val="0"/>
              </a:spcAft>
              <a:buClr>
                <a:schemeClr val="lt1"/>
              </a:buClr>
              <a:buSzPts val="1100"/>
              <a:buChar char="■"/>
              <a:defRPr>
                <a:solidFill>
                  <a:schemeClr val="lt1"/>
                </a:solidFill>
              </a:defRPr>
            </a:lvl3pPr>
            <a:lvl4pPr indent="-298450" lvl="3" marL="1828800" algn="l">
              <a:lnSpc>
                <a:spcPct val="115000"/>
              </a:lnSpc>
              <a:spcBef>
                <a:spcPts val="0"/>
              </a:spcBef>
              <a:spcAft>
                <a:spcPts val="0"/>
              </a:spcAft>
              <a:buClr>
                <a:schemeClr val="lt1"/>
              </a:buClr>
              <a:buSzPts val="1100"/>
              <a:buChar char="●"/>
              <a:defRPr>
                <a:solidFill>
                  <a:schemeClr val="lt1"/>
                </a:solidFill>
              </a:defRPr>
            </a:lvl4pPr>
            <a:lvl5pPr indent="-298450" lvl="4" marL="2286000" algn="l">
              <a:lnSpc>
                <a:spcPct val="115000"/>
              </a:lnSpc>
              <a:spcBef>
                <a:spcPts val="0"/>
              </a:spcBef>
              <a:spcAft>
                <a:spcPts val="0"/>
              </a:spcAft>
              <a:buClr>
                <a:schemeClr val="lt1"/>
              </a:buClr>
              <a:buSzPts val="1100"/>
              <a:buChar char="○"/>
              <a:defRPr>
                <a:solidFill>
                  <a:schemeClr val="lt1"/>
                </a:solidFill>
              </a:defRPr>
            </a:lvl5pPr>
            <a:lvl6pPr indent="-298450" lvl="5" marL="2743200" algn="l">
              <a:lnSpc>
                <a:spcPct val="115000"/>
              </a:lnSpc>
              <a:spcBef>
                <a:spcPts val="0"/>
              </a:spcBef>
              <a:spcAft>
                <a:spcPts val="0"/>
              </a:spcAft>
              <a:buClr>
                <a:schemeClr val="lt1"/>
              </a:buClr>
              <a:buSzPts val="1100"/>
              <a:buChar char="■"/>
              <a:defRPr>
                <a:solidFill>
                  <a:schemeClr val="lt1"/>
                </a:solidFill>
              </a:defRPr>
            </a:lvl6pPr>
            <a:lvl7pPr indent="-298450" lvl="6" marL="3200400" algn="l">
              <a:lnSpc>
                <a:spcPct val="115000"/>
              </a:lnSpc>
              <a:spcBef>
                <a:spcPts val="0"/>
              </a:spcBef>
              <a:spcAft>
                <a:spcPts val="0"/>
              </a:spcAft>
              <a:buClr>
                <a:schemeClr val="lt1"/>
              </a:buClr>
              <a:buSzPts val="1100"/>
              <a:buChar char="●"/>
              <a:defRPr>
                <a:solidFill>
                  <a:schemeClr val="lt1"/>
                </a:solidFill>
              </a:defRPr>
            </a:lvl7pPr>
            <a:lvl8pPr indent="-298450" lvl="7" marL="3657600" algn="l">
              <a:lnSpc>
                <a:spcPct val="115000"/>
              </a:lnSpc>
              <a:spcBef>
                <a:spcPts val="0"/>
              </a:spcBef>
              <a:spcAft>
                <a:spcPts val="0"/>
              </a:spcAft>
              <a:buClr>
                <a:schemeClr val="lt1"/>
              </a:buClr>
              <a:buSzPts val="1100"/>
              <a:buChar char="○"/>
              <a:defRPr>
                <a:solidFill>
                  <a:schemeClr val="lt1"/>
                </a:solidFill>
              </a:defRPr>
            </a:lvl8pPr>
            <a:lvl9pPr indent="-298450" lvl="8" marL="4114800" algn="l">
              <a:lnSpc>
                <a:spcPct val="115000"/>
              </a:lnSpc>
              <a:spcBef>
                <a:spcPts val="0"/>
              </a:spcBef>
              <a:spcAft>
                <a:spcPts val="0"/>
              </a:spcAft>
              <a:buClr>
                <a:schemeClr val="lt1"/>
              </a:buClr>
              <a:buSzPts val="1100"/>
              <a:buChar char="■"/>
              <a:defRPr>
                <a:solidFill>
                  <a:schemeClr val="lt1"/>
                </a:solidFill>
              </a:defRPr>
            </a:lvl9pPr>
          </a:lstStyle>
          <a:p/>
        </p:txBody>
      </p:sp>
      <p:sp>
        <p:nvSpPr>
          <p:cNvPr id="162" name="Google Shape;162;g2a5331d8766_0_127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3" name="Shape 163"/>
        <p:cNvGrpSpPr/>
        <p:nvPr/>
      </p:nvGrpSpPr>
      <p:grpSpPr>
        <a:xfrm>
          <a:off x="0" y="0"/>
          <a:ext cx="0" cy="0"/>
          <a:chOff x="0" y="0"/>
          <a:chExt cx="0" cy="0"/>
        </a:xfrm>
      </p:grpSpPr>
      <p:sp>
        <p:nvSpPr>
          <p:cNvPr id="164" name="Google Shape;164;g2a5331d8766_0_128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p:cSld name="Standard">
    <p:spTree>
      <p:nvGrpSpPr>
        <p:cNvPr id="165" name="Shape 165"/>
        <p:cNvGrpSpPr/>
        <p:nvPr/>
      </p:nvGrpSpPr>
      <p:grpSpPr>
        <a:xfrm>
          <a:off x="0" y="0"/>
          <a:ext cx="0" cy="0"/>
          <a:chOff x="0" y="0"/>
          <a:chExt cx="0" cy="0"/>
        </a:xfrm>
      </p:grpSpPr>
      <p:sp>
        <p:nvSpPr>
          <p:cNvPr id="166" name="Google Shape;166;g2a5331d8766_0_1283"/>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67" name="Google Shape;167;g2a5331d8766_0_1283"/>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262626"/>
              </a:buClr>
              <a:buSzPts val="2800"/>
              <a:buChar char="●"/>
              <a:defRPr>
                <a:solidFill>
                  <a:srgbClr val="262626"/>
                </a:solidFill>
              </a:defRPr>
            </a:lvl1pPr>
            <a:lvl2pPr indent="-381000" lvl="1" marL="914400" algn="l">
              <a:lnSpc>
                <a:spcPct val="90000"/>
              </a:lnSpc>
              <a:spcBef>
                <a:spcPts val="500"/>
              </a:spcBef>
              <a:spcAft>
                <a:spcPts val="0"/>
              </a:spcAft>
              <a:buClr>
                <a:srgbClr val="262626"/>
              </a:buClr>
              <a:buSzPts val="2400"/>
              <a:buChar char="○"/>
              <a:defRPr>
                <a:solidFill>
                  <a:srgbClr val="262626"/>
                </a:solidFill>
              </a:defRPr>
            </a:lvl2pPr>
            <a:lvl3pPr indent="-355600" lvl="2" marL="1371600" algn="l">
              <a:lnSpc>
                <a:spcPct val="90000"/>
              </a:lnSpc>
              <a:spcBef>
                <a:spcPts val="500"/>
              </a:spcBef>
              <a:spcAft>
                <a:spcPts val="0"/>
              </a:spcAft>
              <a:buClr>
                <a:srgbClr val="262626"/>
              </a:buClr>
              <a:buSzPts val="2000"/>
              <a:buChar char="■"/>
              <a:defRPr>
                <a:solidFill>
                  <a:srgbClr val="262626"/>
                </a:solidFill>
              </a:defRPr>
            </a:lvl3pPr>
            <a:lvl4pPr indent="-342900" lvl="3" marL="1828800" algn="l">
              <a:lnSpc>
                <a:spcPct val="90000"/>
              </a:lnSpc>
              <a:spcBef>
                <a:spcPts val="500"/>
              </a:spcBef>
              <a:spcAft>
                <a:spcPts val="0"/>
              </a:spcAft>
              <a:buClr>
                <a:srgbClr val="262626"/>
              </a:buClr>
              <a:buSzPts val="1800"/>
              <a:buChar char="●"/>
              <a:defRPr>
                <a:solidFill>
                  <a:srgbClr val="262626"/>
                </a:solidFill>
              </a:defRPr>
            </a:lvl4pPr>
            <a:lvl5pPr indent="-342900" lvl="4" marL="2286000" algn="l">
              <a:lnSpc>
                <a:spcPct val="90000"/>
              </a:lnSpc>
              <a:spcBef>
                <a:spcPts val="500"/>
              </a:spcBef>
              <a:spcAft>
                <a:spcPts val="0"/>
              </a:spcAft>
              <a:buClr>
                <a:srgbClr val="262626"/>
              </a:buClr>
              <a:buSzPts val="1800"/>
              <a:buChar char="○"/>
              <a:defRPr>
                <a:solidFill>
                  <a:srgbClr val="262626"/>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8" name="Google Shape;168;g2a5331d8766_0_1283"/>
          <p:cNvSpPr txBox="1"/>
          <p:nvPr>
            <p:ph idx="12" type="sldNum"/>
          </p:nvPr>
        </p:nvSpPr>
        <p:spPr>
          <a:xfrm>
            <a:off x="577712" y="4614376"/>
            <a:ext cx="499200" cy="273900"/>
          </a:xfrm>
          <a:prstGeom prst="rect">
            <a:avLst/>
          </a:prstGeom>
          <a:noFill/>
          <a:ln>
            <a:noFill/>
          </a:ln>
        </p:spPr>
        <p:txBody>
          <a:bodyPr anchorCtr="0" anchor="ctr" bIns="45700" lIns="91425" spcFirstLastPara="1" rIns="91425" wrap="square" tIns="45700">
            <a:normAutofit lnSpcReduction="10000"/>
          </a:bodyPr>
          <a:lstStyle>
            <a:lvl1pPr indent="0" lvl="0" marL="0" algn="r">
              <a:spcBef>
                <a:spcPts val="0"/>
              </a:spcBef>
              <a:buNone/>
              <a:defRPr b="0" i="0" sz="1200" u="none" cap="none" strike="noStrike">
                <a:solidFill>
                  <a:srgbClr val="888888"/>
                </a:solidFill>
                <a:latin typeface="Calibri"/>
                <a:ea typeface="Calibri"/>
                <a:cs typeface="Calibri"/>
                <a:sym typeface="Calibri"/>
              </a:defRPr>
            </a:lvl1pPr>
            <a:lvl2pPr indent="0" lvl="1" marL="0" algn="r">
              <a:spcBef>
                <a:spcPts val="0"/>
              </a:spcBef>
              <a:buNone/>
              <a:defRPr b="0" i="0" sz="1200" u="none" cap="none" strike="noStrike">
                <a:solidFill>
                  <a:srgbClr val="888888"/>
                </a:solidFill>
                <a:latin typeface="Calibri"/>
                <a:ea typeface="Calibri"/>
                <a:cs typeface="Calibri"/>
                <a:sym typeface="Calibri"/>
              </a:defRPr>
            </a:lvl2pPr>
            <a:lvl3pPr indent="0" lvl="2" marL="0" algn="r">
              <a:spcBef>
                <a:spcPts val="0"/>
              </a:spcBef>
              <a:buNone/>
              <a:defRPr b="0" i="0" sz="1200" u="none" cap="none" strike="noStrike">
                <a:solidFill>
                  <a:srgbClr val="888888"/>
                </a:solidFill>
                <a:latin typeface="Calibri"/>
                <a:ea typeface="Calibri"/>
                <a:cs typeface="Calibri"/>
                <a:sym typeface="Calibri"/>
              </a:defRPr>
            </a:lvl3pPr>
            <a:lvl4pPr indent="0" lvl="3" marL="0" algn="r">
              <a:spcBef>
                <a:spcPts val="0"/>
              </a:spcBef>
              <a:buNone/>
              <a:defRPr b="0" i="0" sz="1200" u="none" cap="none" strike="noStrike">
                <a:solidFill>
                  <a:srgbClr val="888888"/>
                </a:solidFill>
                <a:latin typeface="Calibri"/>
                <a:ea typeface="Calibri"/>
                <a:cs typeface="Calibri"/>
                <a:sym typeface="Calibri"/>
              </a:defRPr>
            </a:lvl4pPr>
            <a:lvl5pPr indent="0" lvl="4" marL="0" algn="r">
              <a:spcBef>
                <a:spcPts val="0"/>
              </a:spcBef>
              <a:buNone/>
              <a:defRPr b="0" i="0" sz="1200" u="none" cap="none" strike="noStrike">
                <a:solidFill>
                  <a:srgbClr val="888888"/>
                </a:solidFill>
                <a:latin typeface="Calibri"/>
                <a:ea typeface="Calibri"/>
                <a:cs typeface="Calibri"/>
                <a:sym typeface="Calibri"/>
              </a:defRPr>
            </a:lvl5pPr>
            <a:lvl6pPr indent="0" lvl="5" marL="0" algn="r">
              <a:spcBef>
                <a:spcPts val="0"/>
              </a:spcBef>
              <a:buNone/>
              <a:defRPr b="0" i="0" sz="1200" u="none" cap="none" strike="noStrike">
                <a:solidFill>
                  <a:srgbClr val="888888"/>
                </a:solidFill>
                <a:latin typeface="Calibri"/>
                <a:ea typeface="Calibri"/>
                <a:cs typeface="Calibri"/>
                <a:sym typeface="Calibri"/>
              </a:defRPr>
            </a:lvl6pPr>
            <a:lvl7pPr indent="0" lvl="6" marL="0" algn="r">
              <a:spcBef>
                <a:spcPts val="0"/>
              </a:spcBef>
              <a:buNone/>
              <a:defRPr b="0" i="0" sz="1200" u="none" cap="none" strike="noStrike">
                <a:solidFill>
                  <a:srgbClr val="888888"/>
                </a:solidFill>
                <a:latin typeface="Calibri"/>
                <a:ea typeface="Calibri"/>
                <a:cs typeface="Calibri"/>
                <a:sym typeface="Calibri"/>
              </a:defRPr>
            </a:lvl7pPr>
            <a:lvl8pPr indent="0" lvl="7" marL="0" algn="r">
              <a:spcBef>
                <a:spcPts val="0"/>
              </a:spcBef>
              <a:buNone/>
              <a:defRPr b="0" i="0" sz="1200" u="none" cap="none" strike="noStrike">
                <a:solidFill>
                  <a:srgbClr val="888888"/>
                </a:solidFill>
                <a:latin typeface="Calibri"/>
                <a:ea typeface="Calibri"/>
                <a:cs typeface="Calibri"/>
                <a:sym typeface="Calibri"/>
              </a:defRPr>
            </a:lvl8pPr>
            <a:lvl9pPr indent="0" lvl="8" mar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169" name="Google Shape;169;g2a5331d8766_0_1283"/>
          <p:cNvSpPr txBox="1"/>
          <p:nvPr>
            <p:ph idx="2" type="body"/>
          </p:nvPr>
        </p:nvSpPr>
        <p:spPr>
          <a:xfrm>
            <a:off x="628650" y="170049"/>
            <a:ext cx="7886700" cy="335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1500"/>
              <a:buNone/>
              <a:defRPr i="1" sz="2000">
                <a:solidFill>
                  <a:srgbClr val="7F7F7F"/>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70" name="Google Shape;170;g2a5331d8766_0_1283"/>
          <p:cNvCxnSpPr/>
          <p:nvPr/>
        </p:nvCxnSpPr>
        <p:spPr>
          <a:xfrm>
            <a:off x="739036" y="1045636"/>
            <a:ext cx="8405100" cy="0"/>
          </a:xfrm>
          <a:prstGeom prst="straightConnector1">
            <a:avLst/>
          </a:prstGeom>
          <a:noFill/>
          <a:ln cap="flat" cmpd="sng" w="28575">
            <a:solidFill>
              <a:srgbClr val="C40E3E"/>
            </a:solidFill>
            <a:prstDash val="solid"/>
            <a:round/>
            <a:headEnd len="sm" w="sm" type="none"/>
            <a:tailEnd len="sm" w="sm" type="none"/>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1" name="Shape 171"/>
        <p:cNvGrpSpPr/>
        <p:nvPr/>
      </p:nvGrpSpPr>
      <p:grpSpPr>
        <a:xfrm>
          <a:off x="0" y="0"/>
          <a:ext cx="0" cy="0"/>
          <a:chOff x="0" y="0"/>
          <a:chExt cx="0" cy="0"/>
        </a:xfrm>
      </p:grpSpPr>
      <p:sp>
        <p:nvSpPr>
          <p:cNvPr id="172" name="Google Shape;172;g2a5331d8766_0_128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3" name="Google Shape;173;g2a5331d8766_0_128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4" name="Google Shape;174;g2a5331d8766_0_128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175" name="Google Shape;175;g2a5331d8766_0_128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176" name="Google Shape;176;g2a5331d8766_0_128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82" name="Shape 182"/>
        <p:cNvGrpSpPr/>
        <p:nvPr/>
      </p:nvGrpSpPr>
      <p:grpSpPr>
        <a:xfrm>
          <a:off x="0" y="0"/>
          <a:ext cx="0" cy="0"/>
          <a:chOff x="0" y="0"/>
          <a:chExt cx="0" cy="0"/>
        </a:xfrm>
      </p:grpSpPr>
      <p:pic>
        <p:nvPicPr>
          <p:cNvPr id="183" name="Google Shape;183;g2a5331d8766_0_1300"/>
          <p:cNvPicPr preferRelativeResize="0"/>
          <p:nvPr/>
        </p:nvPicPr>
        <p:blipFill rotWithShape="1">
          <a:blip r:embed="rId2">
            <a:alphaModFix/>
          </a:blip>
          <a:srcRect b="4195" l="2169" r="1398" t="4195"/>
          <a:stretch/>
        </p:blipFill>
        <p:spPr>
          <a:xfrm>
            <a:off x="0" y="0"/>
            <a:ext cx="9144000" cy="5143500"/>
          </a:xfrm>
          <a:prstGeom prst="rect">
            <a:avLst/>
          </a:prstGeom>
          <a:noFill/>
          <a:ln>
            <a:noFill/>
          </a:ln>
        </p:spPr>
      </p:pic>
      <p:pic>
        <p:nvPicPr>
          <p:cNvPr id="184" name="Google Shape;184;g2a5331d8766_0_1300"/>
          <p:cNvPicPr preferRelativeResize="0"/>
          <p:nvPr/>
        </p:nvPicPr>
        <p:blipFill rotWithShape="1">
          <a:blip r:embed="rId3">
            <a:alphaModFix/>
          </a:blip>
          <a:srcRect b="0" l="0" r="0" t="95496"/>
          <a:stretch/>
        </p:blipFill>
        <p:spPr>
          <a:xfrm>
            <a:off x="-612" y="1353389"/>
            <a:ext cx="9144612" cy="63137"/>
          </a:xfrm>
          <a:prstGeom prst="rect">
            <a:avLst/>
          </a:prstGeom>
          <a:noFill/>
          <a:ln>
            <a:noFill/>
          </a:ln>
        </p:spPr>
      </p:pic>
      <p:pic>
        <p:nvPicPr>
          <p:cNvPr id="185" name="Google Shape;185;g2a5331d8766_0_1300"/>
          <p:cNvPicPr preferRelativeResize="0"/>
          <p:nvPr/>
        </p:nvPicPr>
        <p:blipFill rotWithShape="1">
          <a:blip r:embed="rId4">
            <a:alphaModFix/>
          </a:blip>
          <a:srcRect b="96280" l="0" r="0" t="0"/>
          <a:stretch/>
        </p:blipFill>
        <p:spPr>
          <a:xfrm>
            <a:off x="-1224" y="4461950"/>
            <a:ext cx="9144000" cy="34290"/>
          </a:xfrm>
          <a:prstGeom prst="rect">
            <a:avLst/>
          </a:prstGeom>
          <a:noFill/>
          <a:ln>
            <a:noFill/>
          </a:ln>
        </p:spPr>
      </p:pic>
      <p:sp>
        <p:nvSpPr>
          <p:cNvPr id="186" name="Google Shape;186;g2a5331d8766_0_1300"/>
          <p:cNvSpPr/>
          <p:nvPr/>
        </p:nvSpPr>
        <p:spPr>
          <a:xfrm>
            <a:off x="-612" y="1416526"/>
            <a:ext cx="9143400" cy="30453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7" name="Google Shape;187;g2a5331d8766_0_1300"/>
          <p:cNvSpPr txBox="1"/>
          <p:nvPr>
            <p:ph type="ctrTitle"/>
          </p:nvPr>
        </p:nvSpPr>
        <p:spPr>
          <a:xfrm>
            <a:off x="685800" y="1798093"/>
            <a:ext cx="7772400" cy="11451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600"/>
              <a:buFont typeface="Calibri"/>
              <a:buNone/>
              <a:defRPr sz="36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g2a5331d8766_0_1300"/>
          <p:cNvSpPr txBox="1"/>
          <p:nvPr>
            <p:ph idx="1" type="subTitle"/>
          </p:nvPr>
        </p:nvSpPr>
        <p:spPr>
          <a:xfrm>
            <a:off x="685800" y="3217810"/>
            <a:ext cx="7772400" cy="3282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C40E3E"/>
              </a:buClr>
              <a:buSzPts val="2000"/>
              <a:buNone/>
              <a:defRPr b="1" sz="2000">
                <a:solidFill>
                  <a:srgbClr val="C40E3E"/>
                </a:solidFill>
                <a:latin typeface="Calibri"/>
                <a:ea typeface="Calibri"/>
                <a:cs typeface="Calibri"/>
                <a:sym typeface="Calibri"/>
              </a:defRPr>
            </a:lvl1pPr>
            <a:lvl2pPr lvl="1" algn="ctr">
              <a:lnSpc>
                <a:spcPct val="90000"/>
              </a:lnSpc>
              <a:spcBef>
                <a:spcPts val="500"/>
              </a:spcBef>
              <a:spcAft>
                <a:spcPts val="0"/>
              </a:spcAft>
              <a:buClr>
                <a:srgbClr val="262626"/>
              </a:buClr>
              <a:buSzPts val="2000"/>
              <a:buNone/>
              <a:defRPr sz="2000"/>
            </a:lvl2pPr>
            <a:lvl3pPr lvl="2" algn="ctr">
              <a:lnSpc>
                <a:spcPct val="90000"/>
              </a:lnSpc>
              <a:spcBef>
                <a:spcPts val="500"/>
              </a:spcBef>
              <a:spcAft>
                <a:spcPts val="0"/>
              </a:spcAft>
              <a:buClr>
                <a:srgbClr val="262626"/>
              </a:buClr>
              <a:buSzPts val="1800"/>
              <a:buNone/>
              <a:defRPr sz="1800"/>
            </a:lvl3pPr>
            <a:lvl4pPr lvl="3" algn="ctr">
              <a:lnSpc>
                <a:spcPct val="90000"/>
              </a:lnSpc>
              <a:spcBef>
                <a:spcPts val="500"/>
              </a:spcBef>
              <a:spcAft>
                <a:spcPts val="0"/>
              </a:spcAft>
              <a:buClr>
                <a:srgbClr val="262626"/>
              </a:buClr>
              <a:buSzPts val="1600"/>
              <a:buNone/>
              <a:defRPr sz="1600"/>
            </a:lvl4pPr>
            <a:lvl5pPr lvl="4" algn="ctr">
              <a:lnSpc>
                <a:spcPct val="90000"/>
              </a:lnSpc>
              <a:spcBef>
                <a:spcPts val="500"/>
              </a:spcBef>
              <a:spcAft>
                <a:spcPts val="0"/>
              </a:spcAft>
              <a:buClr>
                <a:srgbClr val="26262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9" name="Google Shape;189;g2a5331d8766_0_1300"/>
          <p:cNvSpPr txBox="1"/>
          <p:nvPr>
            <p:ph idx="2" type="body"/>
          </p:nvPr>
        </p:nvSpPr>
        <p:spPr>
          <a:xfrm>
            <a:off x="685801" y="3670606"/>
            <a:ext cx="7772400" cy="3003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C40E3E"/>
              </a:buClr>
              <a:buSzPts val="1800"/>
              <a:buNone/>
              <a:defRPr sz="1800">
                <a:solidFill>
                  <a:srgbClr val="C40E3E"/>
                </a:solidFill>
                <a:latin typeface="Calibri"/>
                <a:ea typeface="Calibri"/>
                <a:cs typeface="Calibri"/>
                <a:sym typeface="Calibri"/>
              </a:defRPr>
            </a:lvl1pPr>
            <a:lvl2pPr indent="-342900" lvl="1" marL="914400" algn="l">
              <a:lnSpc>
                <a:spcPct val="90000"/>
              </a:lnSpc>
              <a:spcBef>
                <a:spcPts val="500"/>
              </a:spcBef>
              <a:spcAft>
                <a:spcPts val="0"/>
              </a:spcAft>
              <a:buClr>
                <a:srgbClr val="262626"/>
              </a:buClr>
              <a:buSzPts val="1800"/>
              <a:buChar char="•"/>
              <a:defRPr/>
            </a:lvl2pPr>
            <a:lvl3pPr indent="-342900" lvl="2" marL="1371600" algn="l">
              <a:lnSpc>
                <a:spcPct val="90000"/>
              </a:lnSpc>
              <a:spcBef>
                <a:spcPts val="500"/>
              </a:spcBef>
              <a:spcAft>
                <a:spcPts val="0"/>
              </a:spcAft>
              <a:buClr>
                <a:srgbClr val="262626"/>
              </a:buClr>
              <a:buSzPts val="1800"/>
              <a:buChar char="•"/>
              <a:defRPr/>
            </a:lvl3pPr>
            <a:lvl4pPr indent="-342900" lvl="3" marL="1828800" algn="l">
              <a:lnSpc>
                <a:spcPct val="90000"/>
              </a:lnSpc>
              <a:spcBef>
                <a:spcPts val="500"/>
              </a:spcBef>
              <a:spcAft>
                <a:spcPts val="0"/>
              </a:spcAft>
              <a:buClr>
                <a:srgbClr val="262626"/>
              </a:buClr>
              <a:buSzPts val="1800"/>
              <a:buChar char="•"/>
              <a:defRPr/>
            </a:lvl4pPr>
            <a:lvl5pPr indent="-342900" lvl="4" marL="2286000" algn="l">
              <a:lnSpc>
                <a:spcPct val="90000"/>
              </a:lnSpc>
              <a:spcBef>
                <a:spcPts val="500"/>
              </a:spcBef>
              <a:spcAft>
                <a:spcPts val="0"/>
              </a:spcAft>
              <a:buClr>
                <a:srgbClr val="26262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90" name="Google Shape;190;g2a5331d8766_0_1300"/>
          <p:cNvPicPr preferRelativeResize="0"/>
          <p:nvPr/>
        </p:nvPicPr>
        <p:blipFill rotWithShape="1">
          <a:blip r:embed="rId5">
            <a:alphaModFix/>
          </a:blip>
          <a:srcRect b="0" l="0" r="0" t="0"/>
          <a:stretch/>
        </p:blipFill>
        <p:spPr>
          <a:xfrm>
            <a:off x="3827469" y="370527"/>
            <a:ext cx="1115881" cy="901126"/>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91" name="Shape 191"/>
        <p:cNvGrpSpPr/>
        <p:nvPr/>
      </p:nvGrpSpPr>
      <p:grpSpPr>
        <a:xfrm>
          <a:off x="0" y="0"/>
          <a:ext cx="0" cy="0"/>
          <a:chOff x="0" y="0"/>
          <a:chExt cx="0" cy="0"/>
        </a:xfrm>
      </p:grpSpPr>
      <p:sp>
        <p:nvSpPr>
          <p:cNvPr id="192" name="Google Shape;192;g2a5331d8766_0_1309"/>
          <p:cNvSpPr txBox="1"/>
          <p:nvPr>
            <p:ph type="title"/>
          </p:nvPr>
        </p:nvSpPr>
        <p:spPr>
          <a:xfrm>
            <a:off x="629841" y="342900"/>
            <a:ext cx="2949300" cy="1200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g2a5331d8766_0_1309"/>
          <p:cNvSpPr/>
          <p:nvPr>
            <p:ph idx="2" type="pic"/>
          </p:nvPr>
        </p:nvSpPr>
        <p:spPr>
          <a:xfrm>
            <a:off x="3887391" y="740570"/>
            <a:ext cx="4629300" cy="3655200"/>
          </a:xfrm>
          <a:prstGeom prst="rect">
            <a:avLst/>
          </a:prstGeom>
          <a:noFill/>
          <a:ln>
            <a:noFill/>
          </a:ln>
        </p:spPr>
      </p:sp>
      <p:sp>
        <p:nvSpPr>
          <p:cNvPr id="194" name="Google Shape;194;g2a5331d8766_0_1309"/>
          <p:cNvSpPr txBox="1"/>
          <p:nvPr>
            <p:ph idx="1" type="body"/>
          </p:nvPr>
        </p:nvSpPr>
        <p:spPr>
          <a:xfrm>
            <a:off x="629841" y="1543050"/>
            <a:ext cx="2949300" cy="2858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262626"/>
              </a:buClr>
              <a:buSzPts val="1600"/>
              <a:buNone/>
              <a:defRPr sz="1600"/>
            </a:lvl1pPr>
            <a:lvl2pPr indent="-228600" lvl="1" marL="914400" algn="l">
              <a:lnSpc>
                <a:spcPct val="90000"/>
              </a:lnSpc>
              <a:spcBef>
                <a:spcPts val="500"/>
              </a:spcBef>
              <a:spcAft>
                <a:spcPts val="0"/>
              </a:spcAft>
              <a:buClr>
                <a:srgbClr val="262626"/>
              </a:buClr>
              <a:buSzPts val="1400"/>
              <a:buNone/>
              <a:defRPr sz="1400"/>
            </a:lvl2pPr>
            <a:lvl3pPr indent="-228600" lvl="2" marL="1371600" algn="l">
              <a:lnSpc>
                <a:spcPct val="90000"/>
              </a:lnSpc>
              <a:spcBef>
                <a:spcPts val="500"/>
              </a:spcBef>
              <a:spcAft>
                <a:spcPts val="0"/>
              </a:spcAft>
              <a:buClr>
                <a:srgbClr val="262626"/>
              </a:buClr>
              <a:buSzPts val="1200"/>
              <a:buNone/>
              <a:defRPr sz="1200"/>
            </a:lvl3pPr>
            <a:lvl4pPr indent="-228600" lvl="3" marL="1828800" algn="l">
              <a:lnSpc>
                <a:spcPct val="90000"/>
              </a:lnSpc>
              <a:spcBef>
                <a:spcPts val="500"/>
              </a:spcBef>
              <a:spcAft>
                <a:spcPts val="0"/>
              </a:spcAft>
              <a:buClr>
                <a:srgbClr val="262626"/>
              </a:buClr>
              <a:buSzPts val="1000"/>
              <a:buNone/>
              <a:defRPr sz="1000"/>
            </a:lvl4pPr>
            <a:lvl5pPr indent="-228600" lvl="4" marL="2286000" algn="l">
              <a:lnSpc>
                <a:spcPct val="90000"/>
              </a:lnSpc>
              <a:spcBef>
                <a:spcPts val="500"/>
              </a:spcBef>
              <a:spcAft>
                <a:spcPts val="0"/>
              </a:spcAft>
              <a:buClr>
                <a:srgbClr val="262626"/>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95" name="Google Shape;195;g2a5331d8766_0_1309"/>
          <p:cNvSpPr txBox="1"/>
          <p:nvPr>
            <p:ph idx="12" type="sldNum"/>
          </p:nvPr>
        </p:nvSpPr>
        <p:spPr>
          <a:xfrm>
            <a:off x="516752" y="4614371"/>
            <a:ext cx="499200" cy="2739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cxnSp>
        <p:nvCxnSpPr>
          <p:cNvPr id="196" name="Google Shape;196;g2a5331d8766_0_1309"/>
          <p:cNvCxnSpPr/>
          <p:nvPr/>
        </p:nvCxnSpPr>
        <p:spPr>
          <a:xfrm>
            <a:off x="629841" y="1545894"/>
            <a:ext cx="2949300" cy="0"/>
          </a:xfrm>
          <a:prstGeom prst="straightConnector1">
            <a:avLst/>
          </a:prstGeom>
          <a:noFill/>
          <a:ln cap="flat" cmpd="sng" w="28575">
            <a:solidFill>
              <a:srgbClr val="C40E3E"/>
            </a:solidFill>
            <a:prstDash val="solid"/>
            <a:round/>
            <a:headEnd len="sm" w="sm" type="none"/>
            <a:tailEnd len="sm" w="sm" type="none"/>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p:cSld name="Chapter">
    <p:spTree>
      <p:nvGrpSpPr>
        <p:cNvPr id="197" name="Shape 197"/>
        <p:cNvGrpSpPr/>
        <p:nvPr/>
      </p:nvGrpSpPr>
      <p:grpSpPr>
        <a:xfrm>
          <a:off x="0" y="0"/>
          <a:ext cx="0" cy="0"/>
          <a:chOff x="0" y="0"/>
          <a:chExt cx="0" cy="0"/>
        </a:xfrm>
      </p:grpSpPr>
      <p:sp>
        <p:nvSpPr>
          <p:cNvPr id="198" name="Google Shape;198;g2a5331d8766_0_1315"/>
          <p:cNvSpPr txBox="1"/>
          <p:nvPr>
            <p:ph idx="1" type="body"/>
          </p:nvPr>
        </p:nvSpPr>
        <p:spPr>
          <a:xfrm>
            <a:off x="2001838" y="2750344"/>
            <a:ext cx="7142100" cy="3669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262626"/>
              </a:buClr>
              <a:buSzPts val="3500"/>
              <a:buNone/>
              <a:defRPr i="1" sz="3500"/>
            </a:lvl1pPr>
            <a:lvl2pPr indent="-342900" lvl="1" marL="914400" algn="l">
              <a:lnSpc>
                <a:spcPct val="90000"/>
              </a:lnSpc>
              <a:spcBef>
                <a:spcPts val="500"/>
              </a:spcBef>
              <a:spcAft>
                <a:spcPts val="0"/>
              </a:spcAft>
              <a:buClr>
                <a:srgbClr val="262626"/>
              </a:buClr>
              <a:buSzPts val="1800"/>
              <a:buChar char="•"/>
              <a:defRPr/>
            </a:lvl2pPr>
            <a:lvl3pPr indent="-342900" lvl="2" marL="1371600" algn="l">
              <a:lnSpc>
                <a:spcPct val="90000"/>
              </a:lnSpc>
              <a:spcBef>
                <a:spcPts val="500"/>
              </a:spcBef>
              <a:spcAft>
                <a:spcPts val="0"/>
              </a:spcAft>
              <a:buClr>
                <a:srgbClr val="262626"/>
              </a:buClr>
              <a:buSzPts val="1800"/>
              <a:buChar char="•"/>
              <a:defRPr/>
            </a:lvl3pPr>
            <a:lvl4pPr indent="-342900" lvl="3" marL="1828800" algn="l">
              <a:lnSpc>
                <a:spcPct val="90000"/>
              </a:lnSpc>
              <a:spcBef>
                <a:spcPts val="500"/>
              </a:spcBef>
              <a:spcAft>
                <a:spcPts val="0"/>
              </a:spcAft>
              <a:buClr>
                <a:srgbClr val="262626"/>
              </a:buClr>
              <a:buSzPts val="1800"/>
              <a:buChar char="•"/>
              <a:defRPr/>
            </a:lvl4pPr>
            <a:lvl5pPr indent="-342900" lvl="4" marL="2286000" algn="l">
              <a:lnSpc>
                <a:spcPct val="90000"/>
              </a:lnSpc>
              <a:spcBef>
                <a:spcPts val="500"/>
              </a:spcBef>
              <a:spcAft>
                <a:spcPts val="0"/>
              </a:spcAft>
              <a:buClr>
                <a:srgbClr val="26262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9" name="Google Shape;199;g2a5331d8766_0_1315"/>
          <p:cNvSpPr txBox="1"/>
          <p:nvPr>
            <p:ph idx="2" type="body"/>
          </p:nvPr>
        </p:nvSpPr>
        <p:spPr>
          <a:xfrm>
            <a:off x="2001838" y="3186531"/>
            <a:ext cx="7142100" cy="7011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262626"/>
              </a:buClr>
              <a:buSzPts val="4500"/>
              <a:buNone/>
              <a:defRPr b="1" sz="4500"/>
            </a:lvl1pPr>
            <a:lvl2pPr indent="-342900" lvl="1" marL="914400" algn="l">
              <a:lnSpc>
                <a:spcPct val="90000"/>
              </a:lnSpc>
              <a:spcBef>
                <a:spcPts val="500"/>
              </a:spcBef>
              <a:spcAft>
                <a:spcPts val="0"/>
              </a:spcAft>
              <a:buClr>
                <a:srgbClr val="262626"/>
              </a:buClr>
              <a:buSzPts val="1800"/>
              <a:buChar char="•"/>
              <a:defRPr/>
            </a:lvl2pPr>
            <a:lvl3pPr indent="-342900" lvl="2" marL="1371600" algn="l">
              <a:lnSpc>
                <a:spcPct val="90000"/>
              </a:lnSpc>
              <a:spcBef>
                <a:spcPts val="500"/>
              </a:spcBef>
              <a:spcAft>
                <a:spcPts val="0"/>
              </a:spcAft>
              <a:buClr>
                <a:srgbClr val="262626"/>
              </a:buClr>
              <a:buSzPts val="1800"/>
              <a:buChar char="•"/>
              <a:defRPr/>
            </a:lvl3pPr>
            <a:lvl4pPr indent="-342900" lvl="3" marL="1828800" algn="l">
              <a:lnSpc>
                <a:spcPct val="90000"/>
              </a:lnSpc>
              <a:spcBef>
                <a:spcPts val="500"/>
              </a:spcBef>
              <a:spcAft>
                <a:spcPts val="0"/>
              </a:spcAft>
              <a:buClr>
                <a:srgbClr val="262626"/>
              </a:buClr>
              <a:buSzPts val="1800"/>
              <a:buChar char="•"/>
              <a:defRPr/>
            </a:lvl4pPr>
            <a:lvl5pPr indent="-342900" lvl="4" marL="2286000" algn="l">
              <a:lnSpc>
                <a:spcPct val="90000"/>
              </a:lnSpc>
              <a:spcBef>
                <a:spcPts val="500"/>
              </a:spcBef>
              <a:spcAft>
                <a:spcPts val="0"/>
              </a:spcAft>
              <a:buClr>
                <a:srgbClr val="26262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00" name="Google Shape;200;g2a5331d8766_0_1315"/>
          <p:cNvCxnSpPr/>
          <p:nvPr/>
        </p:nvCxnSpPr>
        <p:spPr>
          <a:xfrm>
            <a:off x="2001838" y="3185662"/>
            <a:ext cx="7142100" cy="0"/>
          </a:xfrm>
          <a:prstGeom prst="straightConnector1">
            <a:avLst/>
          </a:prstGeom>
          <a:noFill/>
          <a:ln cap="flat" cmpd="sng" w="28575">
            <a:solidFill>
              <a:srgbClr val="C40E3E"/>
            </a:solidFill>
            <a:prstDash val="solid"/>
            <a:round/>
            <a:headEnd len="sm" w="sm" type="none"/>
            <a:tailEnd len="sm" w="sm" type="none"/>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p:cSld name="Standard">
    <p:spTree>
      <p:nvGrpSpPr>
        <p:cNvPr id="201" name="Shape 201"/>
        <p:cNvGrpSpPr/>
        <p:nvPr/>
      </p:nvGrpSpPr>
      <p:grpSpPr>
        <a:xfrm>
          <a:off x="0" y="0"/>
          <a:ext cx="0" cy="0"/>
          <a:chOff x="0" y="0"/>
          <a:chExt cx="0" cy="0"/>
        </a:xfrm>
      </p:grpSpPr>
      <p:sp>
        <p:nvSpPr>
          <p:cNvPr id="202" name="Google Shape;202;g2a5331d8766_0_1319"/>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3" name="Google Shape;203;g2a5331d8766_0_1319"/>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262626"/>
              </a:buClr>
              <a:buSzPts val="2800"/>
              <a:buChar char="•"/>
              <a:defRPr>
                <a:solidFill>
                  <a:srgbClr val="262626"/>
                </a:solidFill>
              </a:defRPr>
            </a:lvl1pPr>
            <a:lvl2pPr indent="-381000" lvl="1" marL="914400" algn="l">
              <a:lnSpc>
                <a:spcPct val="90000"/>
              </a:lnSpc>
              <a:spcBef>
                <a:spcPts val="500"/>
              </a:spcBef>
              <a:spcAft>
                <a:spcPts val="0"/>
              </a:spcAft>
              <a:buClr>
                <a:srgbClr val="262626"/>
              </a:buClr>
              <a:buSzPts val="2400"/>
              <a:buChar char="•"/>
              <a:defRPr>
                <a:solidFill>
                  <a:srgbClr val="262626"/>
                </a:solidFill>
              </a:defRPr>
            </a:lvl2pPr>
            <a:lvl3pPr indent="-381000" lvl="2" marL="1371600" algn="l">
              <a:lnSpc>
                <a:spcPct val="90000"/>
              </a:lnSpc>
              <a:spcBef>
                <a:spcPts val="500"/>
              </a:spcBef>
              <a:spcAft>
                <a:spcPts val="0"/>
              </a:spcAft>
              <a:buClr>
                <a:srgbClr val="262626"/>
              </a:buClr>
              <a:buSzPts val="2400"/>
              <a:buChar char="•"/>
              <a:defRPr>
                <a:solidFill>
                  <a:srgbClr val="262626"/>
                </a:solidFill>
              </a:defRPr>
            </a:lvl3pPr>
            <a:lvl4pPr indent="-381000" lvl="3" marL="1828800" algn="l">
              <a:lnSpc>
                <a:spcPct val="90000"/>
              </a:lnSpc>
              <a:spcBef>
                <a:spcPts val="500"/>
              </a:spcBef>
              <a:spcAft>
                <a:spcPts val="0"/>
              </a:spcAft>
              <a:buClr>
                <a:srgbClr val="262626"/>
              </a:buClr>
              <a:buSzPts val="2400"/>
              <a:buChar char="•"/>
              <a:defRPr>
                <a:solidFill>
                  <a:srgbClr val="262626"/>
                </a:solidFill>
              </a:defRPr>
            </a:lvl4pPr>
            <a:lvl5pPr indent="-381000" lvl="4" marL="2286000" algn="l">
              <a:lnSpc>
                <a:spcPct val="90000"/>
              </a:lnSpc>
              <a:spcBef>
                <a:spcPts val="500"/>
              </a:spcBef>
              <a:spcAft>
                <a:spcPts val="0"/>
              </a:spcAft>
              <a:buClr>
                <a:srgbClr val="262626"/>
              </a:buClr>
              <a:buSzPts val="2400"/>
              <a:buChar char="•"/>
              <a:defRPr>
                <a:solidFill>
                  <a:srgbClr val="262626"/>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4" name="Google Shape;204;g2a5331d8766_0_1319"/>
          <p:cNvSpPr txBox="1"/>
          <p:nvPr>
            <p:ph idx="12" type="sldNum"/>
          </p:nvPr>
        </p:nvSpPr>
        <p:spPr>
          <a:xfrm>
            <a:off x="577712" y="4614371"/>
            <a:ext cx="499200" cy="2739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
        <p:nvSpPr>
          <p:cNvPr id="205" name="Google Shape;205;g2a5331d8766_0_1319"/>
          <p:cNvSpPr txBox="1"/>
          <p:nvPr>
            <p:ph idx="2" type="body"/>
          </p:nvPr>
        </p:nvSpPr>
        <p:spPr>
          <a:xfrm>
            <a:off x="628650" y="273844"/>
            <a:ext cx="7886700" cy="335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2000"/>
              <a:buNone/>
              <a:defRPr i="1" sz="2000">
                <a:solidFill>
                  <a:srgbClr val="7F7F7F"/>
                </a:solidFill>
                <a:latin typeface="Calibri"/>
                <a:ea typeface="Calibri"/>
                <a:cs typeface="Calibri"/>
                <a:sym typeface="Calibri"/>
              </a:defRPr>
            </a:lvl1pPr>
            <a:lvl2pPr indent="-342900" lvl="1" marL="914400" algn="l">
              <a:lnSpc>
                <a:spcPct val="90000"/>
              </a:lnSpc>
              <a:spcBef>
                <a:spcPts val="500"/>
              </a:spcBef>
              <a:spcAft>
                <a:spcPts val="0"/>
              </a:spcAft>
              <a:buClr>
                <a:srgbClr val="262626"/>
              </a:buClr>
              <a:buSzPts val="1800"/>
              <a:buChar char="•"/>
              <a:defRPr/>
            </a:lvl2pPr>
            <a:lvl3pPr indent="-342900" lvl="2" marL="1371600" algn="l">
              <a:lnSpc>
                <a:spcPct val="90000"/>
              </a:lnSpc>
              <a:spcBef>
                <a:spcPts val="500"/>
              </a:spcBef>
              <a:spcAft>
                <a:spcPts val="0"/>
              </a:spcAft>
              <a:buClr>
                <a:srgbClr val="262626"/>
              </a:buClr>
              <a:buSzPts val="1800"/>
              <a:buChar char="•"/>
              <a:defRPr/>
            </a:lvl3pPr>
            <a:lvl4pPr indent="-342900" lvl="3" marL="1828800" algn="l">
              <a:lnSpc>
                <a:spcPct val="90000"/>
              </a:lnSpc>
              <a:spcBef>
                <a:spcPts val="500"/>
              </a:spcBef>
              <a:spcAft>
                <a:spcPts val="0"/>
              </a:spcAft>
              <a:buClr>
                <a:srgbClr val="262626"/>
              </a:buClr>
              <a:buSzPts val="1800"/>
              <a:buChar char="•"/>
              <a:defRPr/>
            </a:lvl4pPr>
            <a:lvl5pPr indent="-342900" lvl="4" marL="2286000" algn="l">
              <a:lnSpc>
                <a:spcPct val="90000"/>
              </a:lnSpc>
              <a:spcBef>
                <a:spcPts val="500"/>
              </a:spcBef>
              <a:spcAft>
                <a:spcPts val="0"/>
              </a:spcAft>
              <a:buClr>
                <a:srgbClr val="26262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06" name="Google Shape;206;g2a5331d8766_0_1319"/>
          <p:cNvCxnSpPr/>
          <p:nvPr/>
        </p:nvCxnSpPr>
        <p:spPr>
          <a:xfrm>
            <a:off x="739036" y="1045636"/>
            <a:ext cx="8405100" cy="0"/>
          </a:xfrm>
          <a:prstGeom prst="straightConnector1">
            <a:avLst/>
          </a:prstGeom>
          <a:noFill/>
          <a:ln cap="flat" cmpd="sng" w="28575">
            <a:solidFill>
              <a:srgbClr val="C40E3E"/>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5" name="Shape 25"/>
        <p:cNvGrpSpPr/>
        <p:nvPr/>
      </p:nvGrpSpPr>
      <p:grpSpPr>
        <a:xfrm>
          <a:off x="0" y="0"/>
          <a:ext cx="0" cy="0"/>
          <a:chOff x="0" y="0"/>
          <a:chExt cx="0" cy="0"/>
        </a:xfrm>
      </p:grpSpPr>
      <p:grpSp>
        <p:nvGrpSpPr>
          <p:cNvPr id="26" name="Google Shape;26;p17"/>
          <p:cNvGrpSpPr/>
          <p:nvPr/>
        </p:nvGrpSpPr>
        <p:grpSpPr>
          <a:xfrm>
            <a:off x="830392" y="1191256"/>
            <a:ext cx="745763" cy="45826"/>
            <a:chOff x="4580561" y="2589004"/>
            <a:chExt cx="1064464" cy="25200"/>
          </a:xfrm>
        </p:grpSpPr>
        <p:sp>
          <p:nvSpPr>
            <p:cNvPr id="27" name="Google Shape;27;p17"/>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17"/>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 name="Google Shape;29;p17"/>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30" name="Google Shape;30;p17"/>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7" name="Shape 207"/>
        <p:cNvGrpSpPr/>
        <p:nvPr/>
      </p:nvGrpSpPr>
      <p:grpSpPr>
        <a:xfrm>
          <a:off x="0" y="0"/>
          <a:ext cx="0" cy="0"/>
          <a:chOff x="0" y="0"/>
          <a:chExt cx="0" cy="0"/>
        </a:xfrm>
      </p:grpSpPr>
      <p:sp>
        <p:nvSpPr>
          <p:cNvPr id="208" name="Google Shape;208;g2a5331d8766_0_1325"/>
          <p:cNvSpPr txBox="1"/>
          <p:nvPr>
            <p:ph type="title"/>
          </p:nvPr>
        </p:nvSpPr>
        <p:spPr>
          <a:xfrm>
            <a:off x="623888" y="1282304"/>
            <a:ext cx="7886700" cy="2139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9" name="Google Shape;209;g2a5331d8766_0_1325"/>
          <p:cNvSpPr txBox="1"/>
          <p:nvPr>
            <p:ph idx="1" type="body"/>
          </p:nvPr>
        </p:nvSpPr>
        <p:spPr>
          <a:xfrm>
            <a:off x="623888" y="3442098"/>
            <a:ext cx="7886700" cy="1125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10" name="Google Shape;210;g2a5331d8766_0_1325"/>
          <p:cNvSpPr txBox="1"/>
          <p:nvPr>
            <p:ph idx="12" type="sldNum"/>
          </p:nvPr>
        </p:nvSpPr>
        <p:spPr>
          <a:xfrm>
            <a:off x="516752" y="4614371"/>
            <a:ext cx="499200" cy="2739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cxnSp>
        <p:nvCxnSpPr>
          <p:cNvPr id="211" name="Google Shape;211;g2a5331d8766_0_1325"/>
          <p:cNvCxnSpPr/>
          <p:nvPr/>
        </p:nvCxnSpPr>
        <p:spPr>
          <a:xfrm>
            <a:off x="623888" y="3444942"/>
            <a:ext cx="7886700" cy="0"/>
          </a:xfrm>
          <a:prstGeom prst="straightConnector1">
            <a:avLst/>
          </a:prstGeom>
          <a:noFill/>
          <a:ln cap="flat" cmpd="sng" w="28575">
            <a:solidFill>
              <a:srgbClr val="C40E3E"/>
            </a:solidFill>
            <a:prstDash val="solid"/>
            <a:round/>
            <a:headEnd len="sm" w="sm" type="none"/>
            <a:tailEnd len="sm" w="sm" type="none"/>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2" name="Shape 212"/>
        <p:cNvGrpSpPr/>
        <p:nvPr/>
      </p:nvGrpSpPr>
      <p:grpSpPr>
        <a:xfrm>
          <a:off x="0" y="0"/>
          <a:ext cx="0" cy="0"/>
          <a:chOff x="0" y="0"/>
          <a:chExt cx="0" cy="0"/>
        </a:xfrm>
      </p:grpSpPr>
      <p:sp>
        <p:nvSpPr>
          <p:cNvPr id="213" name="Google Shape;213;g2a5331d8766_0_1330"/>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4" name="Google Shape;214;g2a5331d8766_0_1330"/>
          <p:cNvSpPr txBox="1"/>
          <p:nvPr>
            <p:ph idx="1" type="body"/>
          </p:nvPr>
        </p:nvSpPr>
        <p:spPr>
          <a:xfrm>
            <a:off x="628650" y="1369219"/>
            <a:ext cx="3886200" cy="326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262626"/>
              </a:buClr>
              <a:buSzPts val="1800"/>
              <a:buChar char="•"/>
              <a:defRPr/>
            </a:lvl1pPr>
            <a:lvl2pPr indent="-342900" lvl="1" marL="914400" algn="l">
              <a:lnSpc>
                <a:spcPct val="90000"/>
              </a:lnSpc>
              <a:spcBef>
                <a:spcPts val="500"/>
              </a:spcBef>
              <a:spcAft>
                <a:spcPts val="0"/>
              </a:spcAft>
              <a:buClr>
                <a:srgbClr val="262626"/>
              </a:buClr>
              <a:buSzPts val="1800"/>
              <a:buChar char="•"/>
              <a:defRPr/>
            </a:lvl2pPr>
            <a:lvl3pPr indent="-342900" lvl="2" marL="1371600" algn="l">
              <a:lnSpc>
                <a:spcPct val="90000"/>
              </a:lnSpc>
              <a:spcBef>
                <a:spcPts val="500"/>
              </a:spcBef>
              <a:spcAft>
                <a:spcPts val="0"/>
              </a:spcAft>
              <a:buClr>
                <a:srgbClr val="262626"/>
              </a:buClr>
              <a:buSzPts val="1800"/>
              <a:buChar char="•"/>
              <a:defRPr/>
            </a:lvl3pPr>
            <a:lvl4pPr indent="-342900" lvl="3" marL="1828800" algn="l">
              <a:lnSpc>
                <a:spcPct val="90000"/>
              </a:lnSpc>
              <a:spcBef>
                <a:spcPts val="500"/>
              </a:spcBef>
              <a:spcAft>
                <a:spcPts val="0"/>
              </a:spcAft>
              <a:buClr>
                <a:srgbClr val="262626"/>
              </a:buClr>
              <a:buSzPts val="1800"/>
              <a:buChar char="•"/>
              <a:defRPr/>
            </a:lvl4pPr>
            <a:lvl5pPr indent="-342900" lvl="4" marL="2286000" algn="l">
              <a:lnSpc>
                <a:spcPct val="90000"/>
              </a:lnSpc>
              <a:spcBef>
                <a:spcPts val="500"/>
              </a:spcBef>
              <a:spcAft>
                <a:spcPts val="0"/>
              </a:spcAft>
              <a:buClr>
                <a:srgbClr val="26262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5" name="Google Shape;215;g2a5331d8766_0_1330"/>
          <p:cNvSpPr txBox="1"/>
          <p:nvPr>
            <p:ph idx="2" type="body"/>
          </p:nvPr>
        </p:nvSpPr>
        <p:spPr>
          <a:xfrm>
            <a:off x="4629150" y="1369219"/>
            <a:ext cx="3886200" cy="326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262626"/>
              </a:buClr>
              <a:buSzPts val="1800"/>
              <a:buChar char="•"/>
              <a:defRPr/>
            </a:lvl1pPr>
            <a:lvl2pPr indent="-342900" lvl="1" marL="914400" algn="l">
              <a:lnSpc>
                <a:spcPct val="90000"/>
              </a:lnSpc>
              <a:spcBef>
                <a:spcPts val="500"/>
              </a:spcBef>
              <a:spcAft>
                <a:spcPts val="0"/>
              </a:spcAft>
              <a:buClr>
                <a:srgbClr val="262626"/>
              </a:buClr>
              <a:buSzPts val="1800"/>
              <a:buChar char="•"/>
              <a:defRPr/>
            </a:lvl2pPr>
            <a:lvl3pPr indent="-342900" lvl="2" marL="1371600" algn="l">
              <a:lnSpc>
                <a:spcPct val="90000"/>
              </a:lnSpc>
              <a:spcBef>
                <a:spcPts val="500"/>
              </a:spcBef>
              <a:spcAft>
                <a:spcPts val="0"/>
              </a:spcAft>
              <a:buClr>
                <a:srgbClr val="262626"/>
              </a:buClr>
              <a:buSzPts val="1800"/>
              <a:buChar char="•"/>
              <a:defRPr/>
            </a:lvl3pPr>
            <a:lvl4pPr indent="-342900" lvl="3" marL="1828800" algn="l">
              <a:lnSpc>
                <a:spcPct val="90000"/>
              </a:lnSpc>
              <a:spcBef>
                <a:spcPts val="500"/>
              </a:spcBef>
              <a:spcAft>
                <a:spcPts val="0"/>
              </a:spcAft>
              <a:buClr>
                <a:srgbClr val="262626"/>
              </a:buClr>
              <a:buSzPts val="1800"/>
              <a:buChar char="•"/>
              <a:defRPr/>
            </a:lvl4pPr>
            <a:lvl5pPr indent="-342900" lvl="4" marL="2286000" algn="l">
              <a:lnSpc>
                <a:spcPct val="90000"/>
              </a:lnSpc>
              <a:spcBef>
                <a:spcPts val="500"/>
              </a:spcBef>
              <a:spcAft>
                <a:spcPts val="0"/>
              </a:spcAft>
              <a:buClr>
                <a:srgbClr val="26262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6" name="Google Shape;216;g2a5331d8766_0_1330"/>
          <p:cNvSpPr txBox="1"/>
          <p:nvPr>
            <p:ph idx="12" type="sldNum"/>
          </p:nvPr>
        </p:nvSpPr>
        <p:spPr>
          <a:xfrm>
            <a:off x="516752" y="4614371"/>
            <a:ext cx="499200" cy="2739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cxnSp>
        <p:nvCxnSpPr>
          <p:cNvPr id="217" name="Google Shape;217;g2a5331d8766_0_1330"/>
          <p:cNvCxnSpPr/>
          <p:nvPr/>
        </p:nvCxnSpPr>
        <p:spPr>
          <a:xfrm>
            <a:off x="739036" y="1045636"/>
            <a:ext cx="8405100" cy="0"/>
          </a:xfrm>
          <a:prstGeom prst="straightConnector1">
            <a:avLst/>
          </a:prstGeom>
          <a:noFill/>
          <a:ln cap="flat" cmpd="sng" w="28575">
            <a:solidFill>
              <a:srgbClr val="C40E3E"/>
            </a:solidFill>
            <a:prstDash val="solid"/>
            <a:round/>
            <a:headEnd len="sm" w="sm" type="none"/>
            <a:tailEnd len="sm" w="sm" type="none"/>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18" name="Shape 218"/>
        <p:cNvGrpSpPr/>
        <p:nvPr/>
      </p:nvGrpSpPr>
      <p:grpSpPr>
        <a:xfrm>
          <a:off x="0" y="0"/>
          <a:ext cx="0" cy="0"/>
          <a:chOff x="0" y="0"/>
          <a:chExt cx="0" cy="0"/>
        </a:xfrm>
      </p:grpSpPr>
      <p:sp>
        <p:nvSpPr>
          <p:cNvPr id="219" name="Google Shape;219;g2a5331d8766_0_1336"/>
          <p:cNvSpPr txBox="1"/>
          <p:nvPr>
            <p:ph type="title"/>
          </p:nvPr>
        </p:nvSpPr>
        <p:spPr>
          <a:xfrm>
            <a:off x="629841" y="273844"/>
            <a:ext cx="78867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0" name="Google Shape;220;g2a5331d8766_0_1336"/>
          <p:cNvSpPr txBox="1"/>
          <p:nvPr>
            <p:ph idx="1" type="body"/>
          </p:nvPr>
        </p:nvSpPr>
        <p:spPr>
          <a:xfrm>
            <a:off x="629842" y="1260872"/>
            <a:ext cx="3868200" cy="6180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262626"/>
              </a:buClr>
              <a:buSzPts val="2400"/>
              <a:buNone/>
              <a:defRPr b="1" sz="2400"/>
            </a:lvl1pPr>
            <a:lvl2pPr indent="-228600" lvl="1" marL="914400" algn="l">
              <a:lnSpc>
                <a:spcPct val="90000"/>
              </a:lnSpc>
              <a:spcBef>
                <a:spcPts val="500"/>
              </a:spcBef>
              <a:spcAft>
                <a:spcPts val="0"/>
              </a:spcAft>
              <a:buClr>
                <a:srgbClr val="262626"/>
              </a:buClr>
              <a:buSzPts val="2000"/>
              <a:buNone/>
              <a:defRPr b="1" sz="2000"/>
            </a:lvl2pPr>
            <a:lvl3pPr indent="-228600" lvl="2" marL="1371600" algn="l">
              <a:lnSpc>
                <a:spcPct val="90000"/>
              </a:lnSpc>
              <a:spcBef>
                <a:spcPts val="500"/>
              </a:spcBef>
              <a:spcAft>
                <a:spcPts val="0"/>
              </a:spcAft>
              <a:buClr>
                <a:srgbClr val="262626"/>
              </a:buClr>
              <a:buSzPts val="1800"/>
              <a:buNone/>
              <a:defRPr b="1" sz="1800"/>
            </a:lvl3pPr>
            <a:lvl4pPr indent="-228600" lvl="3" marL="1828800" algn="l">
              <a:lnSpc>
                <a:spcPct val="90000"/>
              </a:lnSpc>
              <a:spcBef>
                <a:spcPts val="500"/>
              </a:spcBef>
              <a:spcAft>
                <a:spcPts val="0"/>
              </a:spcAft>
              <a:buClr>
                <a:srgbClr val="262626"/>
              </a:buClr>
              <a:buSzPts val="1600"/>
              <a:buNone/>
              <a:defRPr b="1" sz="1600"/>
            </a:lvl4pPr>
            <a:lvl5pPr indent="-228600" lvl="4" marL="2286000" algn="l">
              <a:lnSpc>
                <a:spcPct val="90000"/>
              </a:lnSpc>
              <a:spcBef>
                <a:spcPts val="500"/>
              </a:spcBef>
              <a:spcAft>
                <a:spcPts val="0"/>
              </a:spcAft>
              <a:buClr>
                <a:srgbClr val="262626"/>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21" name="Google Shape;221;g2a5331d8766_0_1336"/>
          <p:cNvSpPr txBox="1"/>
          <p:nvPr>
            <p:ph idx="2" type="body"/>
          </p:nvPr>
        </p:nvSpPr>
        <p:spPr>
          <a:xfrm>
            <a:off x="629842" y="1878806"/>
            <a:ext cx="3868200" cy="2763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262626"/>
              </a:buClr>
              <a:buSzPts val="1800"/>
              <a:buChar char="•"/>
              <a:defRPr/>
            </a:lvl1pPr>
            <a:lvl2pPr indent="-342900" lvl="1" marL="914400" algn="l">
              <a:lnSpc>
                <a:spcPct val="90000"/>
              </a:lnSpc>
              <a:spcBef>
                <a:spcPts val="500"/>
              </a:spcBef>
              <a:spcAft>
                <a:spcPts val="0"/>
              </a:spcAft>
              <a:buClr>
                <a:srgbClr val="262626"/>
              </a:buClr>
              <a:buSzPts val="1800"/>
              <a:buChar char="•"/>
              <a:defRPr/>
            </a:lvl2pPr>
            <a:lvl3pPr indent="-342900" lvl="2" marL="1371600" algn="l">
              <a:lnSpc>
                <a:spcPct val="90000"/>
              </a:lnSpc>
              <a:spcBef>
                <a:spcPts val="500"/>
              </a:spcBef>
              <a:spcAft>
                <a:spcPts val="0"/>
              </a:spcAft>
              <a:buClr>
                <a:srgbClr val="262626"/>
              </a:buClr>
              <a:buSzPts val="1800"/>
              <a:buChar char="•"/>
              <a:defRPr/>
            </a:lvl3pPr>
            <a:lvl4pPr indent="-342900" lvl="3" marL="1828800" algn="l">
              <a:lnSpc>
                <a:spcPct val="90000"/>
              </a:lnSpc>
              <a:spcBef>
                <a:spcPts val="500"/>
              </a:spcBef>
              <a:spcAft>
                <a:spcPts val="0"/>
              </a:spcAft>
              <a:buClr>
                <a:srgbClr val="262626"/>
              </a:buClr>
              <a:buSzPts val="1800"/>
              <a:buChar char="•"/>
              <a:defRPr/>
            </a:lvl4pPr>
            <a:lvl5pPr indent="-342900" lvl="4" marL="2286000" algn="l">
              <a:lnSpc>
                <a:spcPct val="90000"/>
              </a:lnSpc>
              <a:spcBef>
                <a:spcPts val="500"/>
              </a:spcBef>
              <a:spcAft>
                <a:spcPts val="0"/>
              </a:spcAft>
              <a:buClr>
                <a:srgbClr val="26262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2" name="Google Shape;222;g2a5331d8766_0_1336"/>
          <p:cNvSpPr txBox="1"/>
          <p:nvPr>
            <p:ph idx="3" type="body"/>
          </p:nvPr>
        </p:nvSpPr>
        <p:spPr>
          <a:xfrm>
            <a:off x="4629150" y="1260872"/>
            <a:ext cx="3887400" cy="6180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262626"/>
              </a:buClr>
              <a:buSzPts val="2400"/>
              <a:buNone/>
              <a:defRPr b="1" sz="2400"/>
            </a:lvl1pPr>
            <a:lvl2pPr indent="-228600" lvl="1" marL="914400" algn="l">
              <a:lnSpc>
                <a:spcPct val="90000"/>
              </a:lnSpc>
              <a:spcBef>
                <a:spcPts val="500"/>
              </a:spcBef>
              <a:spcAft>
                <a:spcPts val="0"/>
              </a:spcAft>
              <a:buClr>
                <a:srgbClr val="262626"/>
              </a:buClr>
              <a:buSzPts val="2000"/>
              <a:buNone/>
              <a:defRPr b="1" sz="2000"/>
            </a:lvl2pPr>
            <a:lvl3pPr indent="-228600" lvl="2" marL="1371600" algn="l">
              <a:lnSpc>
                <a:spcPct val="90000"/>
              </a:lnSpc>
              <a:spcBef>
                <a:spcPts val="500"/>
              </a:spcBef>
              <a:spcAft>
                <a:spcPts val="0"/>
              </a:spcAft>
              <a:buClr>
                <a:srgbClr val="262626"/>
              </a:buClr>
              <a:buSzPts val="1800"/>
              <a:buNone/>
              <a:defRPr b="1" sz="1800"/>
            </a:lvl3pPr>
            <a:lvl4pPr indent="-228600" lvl="3" marL="1828800" algn="l">
              <a:lnSpc>
                <a:spcPct val="90000"/>
              </a:lnSpc>
              <a:spcBef>
                <a:spcPts val="500"/>
              </a:spcBef>
              <a:spcAft>
                <a:spcPts val="0"/>
              </a:spcAft>
              <a:buClr>
                <a:srgbClr val="262626"/>
              </a:buClr>
              <a:buSzPts val="1600"/>
              <a:buNone/>
              <a:defRPr b="1" sz="1600"/>
            </a:lvl4pPr>
            <a:lvl5pPr indent="-228600" lvl="4" marL="2286000" algn="l">
              <a:lnSpc>
                <a:spcPct val="90000"/>
              </a:lnSpc>
              <a:spcBef>
                <a:spcPts val="500"/>
              </a:spcBef>
              <a:spcAft>
                <a:spcPts val="0"/>
              </a:spcAft>
              <a:buClr>
                <a:srgbClr val="262626"/>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23" name="Google Shape;223;g2a5331d8766_0_1336"/>
          <p:cNvSpPr txBox="1"/>
          <p:nvPr>
            <p:ph idx="4" type="body"/>
          </p:nvPr>
        </p:nvSpPr>
        <p:spPr>
          <a:xfrm>
            <a:off x="4629150" y="1878806"/>
            <a:ext cx="3887400" cy="2763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262626"/>
              </a:buClr>
              <a:buSzPts val="1800"/>
              <a:buChar char="•"/>
              <a:defRPr/>
            </a:lvl1pPr>
            <a:lvl2pPr indent="-342900" lvl="1" marL="914400" algn="l">
              <a:lnSpc>
                <a:spcPct val="90000"/>
              </a:lnSpc>
              <a:spcBef>
                <a:spcPts val="500"/>
              </a:spcBef>
              <a:spcAft>
                <a:spcPts val="0"/>
              </a:spcAft>
              <a:buClr>
                <a:srgbClr val="262626"/>
              </a:buClr>
              <a:buSzPts val="1800"/>
              <a:buChar char="•"/>
              <a:defRPr/>
            </a:lvl2pPr>
            <a:lvl3pPr indent="-342900" lvl="2" marL="1371600" algn="l">
              <a:lnSpc>
                <a:spcPct val="90000"/>
              </a:lnSpc>
              <a:spcBef>
                <a:spcPts val="500"/>
              </a:spcBef>
              <a:spcAft>
                <a:spcPts val="0"/>
              </a:spcAft>
              <a:buClr>
                <a:srgbClr val="262626"/>
              </a:buClr>
              <a:buSzPts val="1800"/>
              <a:buChar char="•"/>
              <a:defRPr/>
            </a:lvl3pPr>
            <a:lvl4pPr indent="-342900" lvl="3" marL="1828800" algn="l">
              <a:lnSpc>
                <a:spcPct val="90000"/>
              </a:lnSpc>
              <a:spcBef>
                <a:spcPts val="500"/>
              </a:spcBef>
              <a:spcAft>
                <a:spcPts val="0"/>
              </a:spcAft>
              <a:buClr>
                <a:srgbClr val="262626"/>
              </a:buClr>
              <a:buSzPts val="1800"/>
              <a:buChar char="•"/>
              <a:defRPr/>
            </a:lvl4pPr>
            <a:lvl5pPr indent="-342900" lvl="4" marL="2286000" algn="l">
              <a:lnSpc>
                <a:spcPct val="90000"/>
              </a:lnSpc>
              <a:spcBef>
                <a:spcPts val="500"/>
              </a:spcBef>
              <a:spcAft>
                <a:spcPts val="0"/>
              </a:spcAft>
              <a:buClr>
                <a:srgbClr val="26262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4" name="Google Shape;224;g2a5331d8766_0_1336"/>
          <p:cNvSpPr txBox="1"/>
          <p:nvPr>
            <p:ph idx="12" type="sldNum"/>
          </p:nvPr>
        </p:nvSpPr>
        <p:spPr>
          <a:xfrm>
            <a:off x="516752" y="4614371"/>
            <a:ext cx="499200" cy="2739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cxnSp>
        <p:nvCxnSpPr>
          <p:cNvPr id="225" name="Google Shape;225;g2a5331d8766_0_1336"/>
          <p:cNvCxnSpPr/>
          <p:nvPr/>
        </p:nvCxnSpPr>
        <p:spPr>
          <a:xfrm>
            <a:off x="739036" y="1045636"/>
            <a:ext cx="8405100" cy="0"/>
          </a:xfrm>
          <a:prstGeom prst="straightConnector1">
            <a:avLst/>
          </a:prstGeom>
          <a:noFill/>
          <a:ln cap="flat" cmpd="sng" w="28575">
            <a:solidFill>
              <a:srgbClr val="C40E3E"/>
            </a:solidFill>
            <a:prstDash val="solid"/>
            <a:round/>
            <a:headEnd len="sm" w="sm" type="none"/>
            <a:tailEnd len="sm" w="sm" type="none"/>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6" name="Shape 226"/>
        <p:cNvGrpSpPr/>
        <p:nvPr/>
      </p:nvGrpSpPr>
      <p:grpSpPr>
        <a:xfrm>
          <a:off x="0" y="0"/>
          <a:ext cx="0" cy="0"/>
          <a:chOff x="0" y="0"/>
          <a:chExt cx="0" cy="0"/>
        </a:xfrm>
      </p:grpSpPr>
      <p:sp>
        <p:nvSpPr>
          <p:cNvPr id="227" name="Google Shape;227;g2a5331d8766_0_1344"/>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8" name="Google Shape;228;g2a5331d8766_0_1344"/>
          <p:cNvSpPr txBox="1"/>
          <p:nvPr>
            <p:ph idx="12" type="sldNum"/>
          </p:nvPr>
        </p:nvSpPr>
        <p:spPr>
          <a:xfrm>
            <a:off x="516752" y="4614371"/>
            <a:ext cx="499200" cy="2739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cxnSp>
        <p:nvCxnSpPr>
          <p:cNvPr id="229" name="Google Shape;229;g2a5331d8766_0_1344"/>
          <p:cNvCxnSpPr/>
          <p:nvPr/>
        </p:nvCxnSpPr>
        <p:spPr>
          <a:xfrm>
            <a:off x="739036" y="1045636"/>
            <a:ext cx="8405100" cy="0"/>
          </a:xfrm>
          <a:prstGeom prst="straightConnector1">
            <a:avLst/>
          </a:prstGeom>
          <a:noFill/>
          <a:ln cap="flat" cmpd="sng" w="28575">
            <a:solidFill>
              <a:srgbClr val="C40E3E"/>
            </a:solidFill>
            <a:prstDash val="solid"/>
            <a:round/>
            <a:headEnd len="sm" w="sm" type="none"/>
            <a:tailEnd len="sm" w="sm" type="none"/>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30" name="Shape 230"/>
        <p:cNvGrpSpPr/>
        <p:nvPr/>
      </p:nvGrpSpPr>
      <p:grpSpPr>
        <a:xfrm>
          <a:off x="0" y="0"/>
          <a:ext cx="0" cy="0"/>
          <a:chOff x="0" y="0"/>
          <a:chExt cx="0" cy="0"/>
        </a:xfrm>
      </p:grpSpPr>
      <p:sp>
        <p:nvSpPr>
          <p:cNvPr id="231" name="Google Shape;231;g2a5331d8766_0_1348"/>
          <p:cNvSpPr txBox="1"/>
          <p:nvPr>
            <p:ph type="title"/>
          </p:nvPr>
        </p:nvSpPr>
        <p:spPr>
          <a:xfrm>
            <a:off x="629841" y="342900"/>
            <a:ext cx="2949300" cy="1200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2" name="Google Shape;232;g2a5331d8766_0_1348"/>
          <p:cNvSpPr txBox="1"/>
          <p:nvPr>
            <p:ph idx="1" type="body"/>
          </p:nvPr>
        </p:nvSpPr>
        <p:spPr>
          <a:xfrm>
            <a:off x="3887391" y="740570"/>
            <a:ext cx="4629300" cy="36552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262626"/>
              </a:buClr>
              <a:buSzPts val="3200"/>
              <a:buChar char="•"/>
              <a:defRPr sz="3200"/>
            </a:lvl1pPr>
            <a:lvl2pPr indent="-406400" lvl="1" marL="914400" algn="l">
              <a:lnSpc>
                <a:spcPct val="90000"/>
              </a:lnSpc>
              <a:spcBef>
                <a:spcPts val="500"/>
              </a:spcBef>
              <a:spcAft>
                <a:spcPts val="0"/>
              </a:spcAft>
              <a:buClr>
                <a:srgbClr val="262626"/>
              </a:buClr>
              <a:buSzPts val="2800"/>
              <a:buChar char="•"/>
              <a:defRPr sz="2800"/>
            </a:lvl2pPr>
            <a:lvl3pPr indent="-381000" lvl="2" marL="1371600" algn="l">
              <a:lnSpc>
                <a:spcPct val="90000"/>
              </a:lnSpc>
              <a:spcBef>
                <a:spcPts val="500"/>
              </a:spcBef>
              <a:spcAft>
                <a:spcPts val="0"/>
              </a:spcAft>
              <a:buClr>
                <a:srgbClr val="262626"/>
              </a:buClr>
              <a:buSzPts val="2400"/>
              <a:buChar char="•"/>
              <a:defRPr sz="2400"/>
            </a:lvl3pPr>
            <a:lvl4pPr indent="-355600" lvl="3" marL="1828800" algn="l">
              <a:lnSpc>
                <a:spcPct val="90000"/>
              </a:lnSpc>
              <a:spcBef>
                <a:spcPts val="500"/>
              </a:spcBef>
              <a:spcAft>
                <a:spcPts val="0"/>
              </a:spcAft>
              <a:buClr>
                <a:srgbClr val="262626"/>
              </a:buClr>
              <a:buSzPts val="2000"/>
              <a:buChar char="•"/>
              <a:defRPr sz="2000"/>
            </a:lvl4pPr>
            <a:lvl5pPr indent="-355600" lvl="4" marL="2286000" algn="l">
              <a:lnSpc>
                <a:spcPct val="90000"/>
              </a:lnSpc>
              <a:spcBef>
                <a:spcPts val="500"/>
              </a:spcBef>
              <a:spcAft>
                <a:spcPts val="0"/>
              </a:spcAft>
              <a:buClr>
                <a:srgbClr val="262626"/>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33" name="Google Shape;233;g2a5331d8766_0_1348"/>
          <p:cNvSpPr txBox="1"/>
          <p:nvPr>
            <p:ph idx="2" type="body"/>
          </p:nvPr>
        </p:nvSpPr>
        <p:spPr>
          <a:xfrm>
            <a:off x="629841" y="1543050"/>
            <a:ext cx="2949300" cy="2858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262626"/>
              </a:buClr>
              <a:buSzPts val="1600"/>
              <a:buNone/>
              <a:defRPr sz="1600"/>
            </a:lvl1pPr>
            <a:lvl2pPr indent="-228600" lvl="1" marL="914400" algn="l">
              <a:lnSpc>
                <a:spcPct val="90000"/>
              </a:lnSpc>
              <a:spcBef>
                <a:spcPts val="500"/>
              </a:spcBef>
              <a:spcAft>
                <a:spcPts val="0"/>
              </a:spcAft>
              <a:buClr>
                <a:srgbClr val="262626"/>
              </a:buClr>
              <a:buSzPts val="1400"/>
              <a:buNone/>
              <a:defRPr sz="1400"/>
            </a:lvl2pPr>
            <a:lvl3pPr indent="-228600" lvl="2" marL="1371600" algn="l">
              <a:lnSpc>
                <a:spcPct val="90000"/>
              </a:lnSpc>
              <a:spcBef>
                <a:spcPts val="500"/>
              </a:spcBef>
              <a:spcAft>
                <a:spcPts val="0"/>
              </a:spcAft>
              <a:buClr>
                <a:srgbClr val="262626"/>
              </a:buClr>
              <a:buSzPts val="1200"/>
              <a:buNone/>
              <a:defRPr sz="1200"/>
            </a:lvl3pPr>
            <a:lvl4pPr indent="-228600" lvl="3" marL="1828800" algn="l">
              <a:lnSpc>
                <a:spcPct val="90000"/>
              </a:lnSpc>
              <a:spcBef>
                <a:spcPts val="500"/>
              </a:spcBef>
              <a:spcAft>
                <a:spcPts val="0"/>
              </a:spcAft>
              <a:buClr>
                <a:srgbClr val="262626"/>
              </a:buClr>
              <a:buSzPts val="1000"/>
              <a:buNone/>
              <a:defRPr sz="1000"/>
            </a:lvl4pPr>
            <a:lvl5pPr indent="-228600" lvl="4" marL="2286000" algn="l">
              <a:lnSpc>
                <a:spcPct val="90000"/>
              </a:lnSpc>
              <a:spcBef>
                <a:spcPts val="500"/>
              </a:spcBef>
              <a:spcAft>
                <a:spcPts val="0"/>
              </a:spcAft>
              <a:buClr>
                <a:srgbClr val="262626"/>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34" name="Google Shape;234;g2a5331d8766_0_1348"/>
          <p:cNvSpPr txBox="1"/>
          <p:nvPr>
            <p:ph idx="12" type="sldNum"/>
          </p:nvPr>
        </p:nvSpPr>
        <p:spPr>
          <a:xfrm>
            <a:off x="516752" y="4614371"/>
            <a:ext cx="499200" cy="2739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cxnSp>
        <p:nvCxnSpPr>
          <p:cNvPr id="235" name="Google Shape;235;g2a5331d8766_0_1348"/>
          <p:cNvCxnSpPr/>
          <p:nvPr/>
        </p:nvCxnSpPr>
        <p:spPr>
          <a:xfrm>
            <a:off x="641176" y="1552445"/>
            <a:ext cx="2937900" cy="0"/>
          </a:xfrm>
          <a:prstGeom prst="straightConnector1">
            <a:avLst/>
          </a:prstGeom>
          <a:noFill/>
          <a:ln cap="flat" cmpd="sng" w="28575">
            <a:solidFill>
              <a:srgbClr val="C40E3E"/>
            </a:solidFill>
            <a:prstDash val="solid"/>
            <a:round/>
            <a:headEnd len="sm" w="sm" type="none"/>
            <a:tailEnd len="sm" w="sm" type="none"/>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36" name="Shape 236"/>
        <p:cNvGrpSpPr/>
        <p:nvPr/>
      </p:nvGrpSpPr>
      <p:grpSpPr>
        <a:xfrm>
          <a:off x="0" y="0"/>
          <a:ext cx="0" cy="0"/>
          <a:chOff x="0" y="0"/>
          <a:chExt cx="0" cy="0"/>
        </a:xfrm>
      </p:grpSpPr>
      <p:sp>
        <p:nvSpPr>
          <p:cNvPr id="237" name="Google Shape;237;g2a5331d8766_0_1354"/>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8" name="Google Shape;238;g2a5331d8766_0_1354"/>
          <p:cNvSpPr txBox="1"/>
          <p:nvPr>
            <p:ph idx="1" type="body"/>
          </p:nvPr>
        </p:nvSpPr>
        <p:spPr>
          <a:xfrm rot="5400000">
            <a:off x="2940300" y="-942431"/>
            <a:ext cx="3263400"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262626"/>
              </a:buClr>
              <a:buSzPts val="1800"/>
              <a:buChar char="•"/>
              <a:defRPr/>
            </a:lvl1pPr>
            <a:lvl2pPr indent="-342900" lvl="1" marL="914400" algn="l">
              <a:lnSpc>
                <a:spcPct val="90000"/>
              </a:lnSpc>
              <a:spcBef>
                <a:spcPts val="500"/>
              </a:spcBef>
              <a:spcAft>
                <a:spcPts val="0"/>
              </a:spcAft>
              <a:buClr>
                <a:srgbClr val="262626"/>
              </a:buClr>
              <a:buSzPts val="1800"/>
              <a:buChar char="•"/>
              <a:defRPr/>
            </a:lvl2pPr>
            <a:lvl3pPr indent="-342900" lvl="2" marL="1371600" algn="l">
              <a:lnSpc>
                <a:spcPct val="90000"/>
              </a:lnSpc>
              <a:spcBef>
                <a:spcPts val="500"/>
              </a:spcBef>
              <a:spcAft>
                <a:spcPts val="0"/>
              </a:spcAft>
              <a:buClr>
                <a:srgbClr val="262626"/>
              </a:buClr>
              <a:buSzPts val="1800"/>
              <a:buChar char="•"/>
              <a:defRPr/>
            </a:lvl3pPr>
            <a:lvl4pPr indent="-342900" lvl="3" marL="1828800" algn="l">
              <a:lnSpc>
                <a:spcPct val="90000"/>
              </a:lnSpc>
              <a:spcBef>
                <a:spcPts val="500"/>
              </a:spcBef>
              <a:spcAft>
                <a:spcPts val="0"/>
              </a:spcAft>
              <a:buClr>
                <a:srgbClr val="262626"/>
              </a:buClr>
              <a:buSzPts val="1800"/>
              <a:buChar char="•"/>
              <a:defRPr/>
            </a:lvl4pPr>
            <a:lvl5pPr indent="-342900" lvl="4" marL="2286000" algn="l">
              <a:lnSpc>
                <a:spcPct val="90000"/>
              </a:lnSpc>
              <a:spcBef>
                <a:spcPts val="500"/>
              </a:spcBef>
              <a:spcAft>
                <a:spcPts val="0"/>
              </a:spcAft>
              <a:buClr>
                <a:srgbClr val="26262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9" name="Google Shape;239;g2a5331d8766_0_1354"/>
          <p:cNvSpPr txBox="1"/>
          <p:nvPr>
            <p:ph idx="12" type="sldNum"/>
          </p:nvPr>
        </p:nvSpPr>
        <p:spPr>
          <a:xfrm>
            <a:off x="516752" y="4614371"/>
            <a:ext cx="499200" cy="2739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cxnSp>
        <p:nvCxnSpPr>
          <p:cNvPr id="240" name="Google Shape;240;g2a5331d8766_0_1354"/>
          <p:cNvCxnSpPr/>
          <p:nvPr/>
        </p:nvCxnSpPr>
        <p:spPr>
          <a:xfrm>
            <a:off x="628650" y="1073819"/>
            <a:ext cx="8515500" cy="0"/>
          </a:xfrm>
          <a:prstGeom prst="straightConnector1">
            <a:avLst/>
          </a:prstGeom>
          <a:noFill/>
          <a:ln cap="flat" cmpd="sng" w="28575">
            <a:solidFill>
              <a:srgbClr val="C40E3E"/>
            </a:solidFill>
            <a:prstDash val="solid"/>
            <a:round/>
            <a:headEnd len="sm" w="sm" type="none"/>
            <a:tailEnd len="sm" w="sm" type="none"/>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41" name="Shape 241"/>
        <p:cNvGrpSpPr/>
        <p:nvPr/>
      </p:nvGrpSpPr>
      <p:grpSpPr>
        <a:xfrm>
          <a:off x="0" y="0"/>
          <a:ext cx="0" cy="0"/>
          <a:chOff x="0" y="0"/>
          <a:chExt cx="0" cy="0"/>
        </a:xfrm>
      </p:grpSpPr>
      <p:sp>
        <p:nvSpPr>
          <p:cNvPr id="242" name="Google Shape;242;g2a5331d8766_0_1359"/>
          <p:cNvSpPr txBox="1"/>
          <p:nvPr>
            <p:ph type="title"/>
          </p:nvPr>
        </p:nvSpPr>
        <p:spPr>
          <a:xfrm rot="5400000">
            <a:off x="5350051" y="1467544"/>
            <a:ext cx="4359000" cy="19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3" name="Google Shape;243;g2a5331d8766_0_1359"/>
          <p:cNvSpPr txBox="1"/>
          <p:nvPr>
            <p:ph idx="1" type="body"/>
          </p:nvPr>
        </p:nvSpPr>
        <p:spPr>
          <a:xfrm rot="5400000">
            <a:off x="1349475" y="-447057"/>
            <a:ext cx="4359000" cy="5800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262626"/>
              </a:buClr>
              <a:buSzPts val="1800"/>
              <a:buChar char="•"/>
              <a:defRPr/>
            </a:lvl1pPr>
            <a:lvl2pPr indent="-342900" lvl="1" marL="914400" algn="l">
              <a:lnSpc>
                <a:spcPct val="90000"/>
              </a:lnSpc>
              <a:spcBef>
                <a:spcPts val="500"/>
              </a:spcBef>
              <a:spcAft>
                <a:spcPts val="0"/>
              </a:spcAft>
              <a:buClr>
                <a:srgbClr val="262626"/>
              </a:buClr>
              <a:buSzPts val="1800"/>
              <a:buChar char="•"/>
              <a:defRPr/>
            </a:lvl2pPr>
            <a:lvl3pPr indent="-342900" lvl="2" marL="1371600" algn="l">
              <a:lnSpc>
                <a:spcPct val="90000"/>
              </a:lnSpc>
              <a:spcBef>
                <a:spcPts val="500"/>
              </a:spcBef>
              <a:spcAft>
                <a:spcPts val="0"/>
              </a:spcAft>
              <a:buClr>
                <a:srgbClr val="262626"/>
              </a:buClr>
              <a:buSzPts val="1800"/>
              <a:buChar char="•"/>
              <a:defRPr/>
            </a:lvl3pPr>
            <a:lvl4pPr indent="-342900" lvl="3" marL="1828800" algn="l">
              <a:lnSpc>
                <a:spcPct val="90000"/>
              </a:lnSpc>
              <a:spcBef>
                <a:spcPts val="500"/>
              </a:spcBef>
              <a:spcAft>
                <a:spcPts val="0"/>
              </a:spcAft>
              <a:buClr>
                <a:srgbClr val="262626"/>
              </a:buClr>
              <a:buSzPts val="1800"/>
              <a:buChar char="•"/>
              <a:defRPr/>
            </a:lvl4pPr>
            <a:lvl5pPr indent="-342900" lvl="4" marL="2286000" algn="l">
              <a:lnSpc>
                <a:spcPct val="90000"/>
              </a:lnSpc>
              <a:spcBef>
                <a:spcPts val="500"/>
              </a:spcBef>
              <a:spcAft>
                <a:spcPts val="0"/>
              </a:spcAft>
              <a:buClr>
                <a:srgbClr val="26262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4" name="Google Shape;244;g2a5331d8766_0_1359"/>
          <p:cNvSpPr txBox="1"/>
          <p:nvPr>
            <p:ph idx="12" type="sldNum"/>
          </p:nvPr>
        </p:nvSpPr>
        <p:spPr>
          <a:xfrm>
            <a:off x="516752" y="4614371"/>
            <a:ext cx="499200" cy="2739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cxnSp>
        <p:nvCxnSpPr>
          <p:cNvPr id="245" name="Google Shape;245;g2a5331d8766_0_1359"/>
          <p:cNvCxnSpPr/>
          <p:nvPr/>
        </p:nvCxnSpPr>
        <p:spPr>
          <a:xfrm>
            <a:off x="6851737" y="273844"/>
            <a:ext cx="0" cy="3963300"/>
          </a:xfrm>
          <a:prstGeom prst="straightConnector1">
            <a:avLst/>
          </a:prstGeom>
          <a:noFill/>
          <a:ln cap="flat" cmpd="sng" w="28575">
            <a:solidFill>
              <a:srgbClr val="C40E3E"/>
            </a:solidFill>
            <a:prstDash val="solid"/>
            <a:round/>
            <a:headEnd len="sm" w="sm" type="none"/>
            <a:tailEnd len="sm" w="sm" type="none"/>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246" name="Shape 246"/>
        <p:cNvGrpSpPr/>
        <p:nvPr/>
      </p:nvGrpSpPr>
      <p:grpSpPr>
        <a:xfrm>
          <a:off x="0" y="0"/>
          <a:ext cx="0" cy="0"/>
          <a:chOff x="0" y="0"/>
          <a:chExt cx="0" cy="0"/>
        </a:xfrm>
      </p:grpSpPr>
      <p:sp>
        <p:nvSpPr>
          <p:cNvPr id="247" name="Google Shape;247;g2a5331d8766_0_1364"/>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48" name="Google Shape;248;g2a5331d8766_0_1364"/>
          <p:cNvGrpSpPr/>
          <p:nvPr/>
        </p:nvGrpSpPr>
        <p:grpSpPr>
          <a:xfrm>
            <a:off x="830394" y="1191277"/>
            <a:ext cx="745763" cy="45826"/>
            <a:chOff x="4580561" y="2589004"/>
            <a:chExt cx="1064464" cy="25200"/>
          </a:xfrm>
        </p:grpSpPr>
        <p:sp>
          <p:nvSpPr>
            <p:cNvPr id="249" name="Google Shape;249;g2a5331d8766_0_136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g2a5331d8766_0_136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1" name="Google Shape;251;g2a5331d8766_0_1364"/>
          <p:cNvSpPr txBox="1"/>
          <p:nvPr>
            <p:ph type="ctrTitle"/>
          </p:nvPr>
        </p:nvSpPr>
        <p:spPr>
          <a:xfrm>
            <a:off x="729450" y="1322450"/>
            <a:ext cx="7688100" cy="166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252" name="Google Shape;252;g2a5331d8766_0_1364"/>
          <p:cNvSpPr txBox="1"/>
          <p:nvPr>
            <p:ph idx="1" type="subTitle"/>
          </p:nvPr>
        </p:nvSpPr>
        <p:spPr>
          <a:xfrm>
            <a:off x="729627" y="3172900"/>
            <a:ext cx="7688100" cy="541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253" name="Google Shape;253;g2a5331d8766_0_136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bg>
      <p:bgPr>
        <a:solidFill>
          <a:schemeClr val="dk1"/>
        </a:solidFill>
      </p:bgPr>
    </p:bg>
    <p:spTree>
      <p:nvGrpSpPr>
        <p:cNvPr id="254" name="Shape 254"/>
        <p:cNvGrpSpPr/>
        <p:nvPr/>
      </p:nvGrpSpPr>
      <p:grpSpPr>
        <a:xfrm>
          <a:off x="0" y="0"/>
          <a:ext cx="0" cy="0"/>
          <a:chOff x="0" y="0"/>
          <a:chExt cx="0" cy="0"/>
        </a:xfrm>
      </p:grpSpPr>
      <p:grpSp>
        <p:nvGrpSpPr>
          <p:cNvPr id="255" name="Google Shape;255;g2a5331d8766_0_1372"/>
          <p:cNvGrpSpPr/>
          <p:nvPr/>
        </p:nvGrpSpPr>
        <p:grpSpPr>
          <a:xfrm>
            <a:off x="830394" y="1191277"/>
            <a:ext cx="745763" cy="45826"/>
            <a:chOff x="4580561" y="2589004"/>
            <a:chExt cx="1064464" cy="25200"/>
          </a:xfrm>
        </p:grpSpPr>
        <p:sp>
          <p:nvSpPr>
            <p:cNvPr id="256" name="Google Shape;256;g2a5331d8766_0_1372"/>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g2a5331d8766_0_1372"/>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8" name="Google Shape;258;g2a5331d8766_0_1372"/>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259" name="Google Shape;259;g2a5331d8766_0_137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0" name="Shape 260"/>
        <p:cNvGrpSpPr/>
        <p:nvPr/>
      </p:nvGrpSpPr>
      <p:grpSpPr>
        <a:xfrm>
          <a:off x="0" y="0"/>
          <a:ext cx="0" cy="0"/>
          <a:chOff x="0" y="0"/>
          <a:chExt cx="0" cy="0"/>
        </a:xfrm>
      </p:grpSpPr>
      <p:sp>
        <p:nvSpPr>
          <p:cNvPr id="261" name="Google Shape;261;g2a5331d8766_0_1378"/>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62" name="Google Shape;262;g2a5331d8766_0_1378"/>
          <p:cNvGrpSpPr/>
          <p:nvPr/>
        </p:nvGrpSpPr>
        <p:grpSpPr>
          <a:xfrm>
            <a:off x="830394" y="1191277"/>
            <a:ext cx="745763" cy="45826"/>
            <a:chOff x="4580561" y="2589004"/>
            <a:chExt cx="1064464" cy="25200"/>
          </a:xfrm>
        </p:grpSpPr>
        <p:sp>
          <p:nvSpPr>
            <p:cNvPr id="263" name="Google Shape;263;g2a5331d8766_0_137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g2a5331d8766_0_1378"/>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5" name="Google Shape;265;g2a5331d8766_0_1378"/>
          <p:cNvSpPr txBox="1"/>
          <p:nvPr>
            <p:ph type="title"/>
          </p:nvPr>
        </p:nvSpPr>
        <p:spPr>
          <a:xfrm>
            <a:off x="729450" y="517725"/>
            <a:ext cx="76887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266" name="Google Shape;266;g2a5331d8766_0_1378"/>
          <p:cNvSpPr txBox="1"/>
          <p:nvPr>
            <p:ph idx="1" type="body"/>
          </p:nvPr>
        </p:nvSpPr>
        <p:spPr>
          <a:xfrm>
            <a:off x="729450" y="1375450"/>
            <a:ext cx="7688700" cy="29646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267" name="Google Shape;267;g2a5331d8766_0_137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1" name="Shape 31"/>
        <p:cNvGrpSpPr/>
        <p:nvPr/>
      </p:nvGrpSpPr>
      <p:grpSpPr>
        <a:xfrm>
          <a:off x="0" y="0"/>
          <a:ext cx="0" cy="0"/>
          <a:chOff x="0" y="0"/>
          <a:chExt cx="0" cy="0"/>
        </a:xfrm>
      </p:grpSpPr>
      <p:grpSp>
        <p:nvGrpSpPr>
          <p:cNvPr id="32" name="Google Shape;32;p18"/>
          <p:cNvGrpSpPr/>
          <p:nvPr/>
        </p:nvGrpSpPr>
        <p:grpSpPr>
          <a:xfrm>
            <a:off x="830392" y="4169130"/>
            <a:ext cx="745763" cy="45826"/>
            <a:chOff x="4580561" y="2589004"/>
            <a:chExt cx="1064464" cy="25200"/>
          </a:xfrm>
        </p:grpSpPr>
        <p:sp>
          <p:nvSpPr>
            <p:cNvPr id="33" name="Google Shape;33;p1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1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 name="Google Shape;35;p18"/>
          <p:cNvSpPr txBox="1"/>
          <p:nvPr>
            <p:ph type="title"/>
          </p:nvPr>
        </p:nvSpPr>
        <p:spPr>
          <a:xfrm>
            <a:off x="729450" y="864300"/>
            <a:ext cx="7021200" cy="29850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36" name="Google Shape;36;p1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8" name="Shape 268"/>
        <p:cNvGrpSpPr/>
        <p:nvPr/>
      </p:nvGrpSpPr>
      <p:grpSpPr>
        <a:xfrm>
          <a:off x="0" y="0"/>
          <a:ext cx="0" cy="0"/>
          <a:chOff x="0" y="0"/>
          <a:chExt cx="0" cy="0"/>
        </a:xfrm>
      </p:grpSpPr>
      <p:sp>
        <p:nvSpPr>
          <p:cNvPr id="269" name="Google Shape;269;g2a5331d8766_0_1386"/>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70" name="Shape 270"/>
        <p:cNvGrpSpPr/>
        <p:nvPr/>
      </p:nvGrpSpPr>
      <p:grpSpPr>
        <a:xfrm>
          <a:off x="0" y="0"/>
          <a:ext cx="0" cy="0"/>
          <a:chOff x="0" y="0"/>
          <a:chExt cx="0" cy="0"/>
        </a:xfrm>
      </p:grpSpPr>
      <p:sp>
        <p:nvSpPr>
          <p:cNvPr id="271" name="Google Shape;271;g2a5331d8766_0_1388"/>
          <p:cNvSpPr txBox="1"/>
          <p:nvPr>
            <p:ph idx="1" type="body"/>
          </p:nvPr>
        </p:nvSpPr>
        <p:spPr>
          <a:xfrm>
            <a:off x="724950" y="4372551"/>
            <a:ext cx="7697400" cy="4605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300"/>
              <a:buNone/>
              <a:defRPr/>
            </a:lvl1pPr>
          </a:lstStyle>
          <a:p/>
        </p:txBody>
      </p:sp>
      <p:sp>
        <p:nvSpPr>
          <p:cNvPr id="272" name="Google Shape;272;g2a5331d8766_0_138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3" name="Shape 273"/>
        <p:cNvGrpSpPr/>
        <p:nvPr/>
      </p:nvGrpSpPr>
      <p:grpSpPr>
        <a:xfrm>
          <a:off x="0" y="0"/>
          <a:ext cx="0" cy="0"/>
          <a:chOff x="0" y="0"/>
          <a:chExt cx="0" cy="0"/>
        </a:xfrm>
      </p:grpSpPr>
      <p:sp>
        <p:nvSpPr>
          <p:cNvPr id="274" name="Google Shape;274;g2a5331d8766_0_139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5" name="Google Shape;275;g2a5331d8766_0_139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76" name="Google Shape;276;g2a5331d8766_0_139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77" name="Google Shape;277;g2a5331d8766_0_139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78" name="Google Shape;278;g2a5331d8766_0_139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 name="Shape 37"/>
        <p:cNvGrpSpPr/>
        <p:nvPr/>
      </p:nvGrpSpPr>
      <p:grpSpPr>
        <a:xfrm>
          <a:off x="0" y="0"/>
          <a:ext cx="0" cy="0"/>
          <a:chOff x="0" y="0"/>
          <a:chExt cx="0" cy="0"/>
        </a:xfrm>
      </p:grpSpPr>
      <p:sp>
        <p:nvSpPr>
          <p:cNvPr id="38" name="Google Shape;38;p19"/>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9" name="Google Shape;39;p19"/>
          <p:cNvGrpSpPr/>
          <p:nvPr/>
        </p:nvGrpSpPr>
        <p:grpSpPr>
          <a:xfrm>
            <a:off x="830392" y="1191256"/>
            <a:ext cx="745763" cy="45826"/>
            <a:chOff x="4580561" y="2589004"/>
            <a:chExt cx="1064464" cy="25200"/>
          </a:xfrm>
        </p:grpSpPr>
        <p:sp>
          <p:nvSpPr>
            <p:cNvPr id="40" name="Google Shape;40;p1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1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 name="Google Shape;42;p19"/>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43" name="Google Shape;43;p19"/>
          <p:cNvSpPr txBox="1"/>
          <p:nvPr>
            <p:ph idx="1" type="body"/>
          </p:nvPr>
        </p:nvSpPr>
        <p:spPr>
          <a:xfrm>
            <a:off x="729325"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44" name="Google Shape;44;p19"/>
          <p:cNvSpPr txBox="1"/>
          <p:nvPr>
            <p:ph idx="2" type="body"/>
          </p:nvPr>
        </p:nvSpPr>
        <p:spPr>
          <a:xfrm>
            <a:off x="4643604"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45" name="Google Shape;45;p1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16"/>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8" name="Google Shape;48;p16"/>
          <p:cNvGrpSpPr/>
          <p:nvPr/>
        </p:nvGrpSpPr>
        <p:grpSpPr>
          <a:xfrm>
            <a:off x="830392" y="1191256"/>
            <a:ext cx="745763" cy="45826"/>
            <a:chOff x="4580561" y="2589004"/>
            <a:chExt cx="1064464" cy="25200"/>
          </a:xfrm>
        </p:grpSpPr>
        <p:sp>
          <p:nvSpPr>
            <p:cNvPr id="49" name="Google Shape;49;p1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1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1" name="Google Shape;51;p16"/>
          <p:cNvSpPr txBox="1"/>
          <p:nvPr>
            <p:ph type="title"/>
          </p:nvPr>
        </p:nvSpPr>
        <p:spPr>
          <a:xfrm>
            <a:off x="730000" y="1318650"/>
            <a:ext cx="3300900" cy="1687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52" name="Google Shape;52;p16"/>
          <p:cNvSpPr txBox="1"/>
          <p:nvPr>
            <p:ph idx="1" type="subTitle"/>
          </p:nvPr>
        </p:nvSpPr>
        <p:spPr>
          <a:xfrm>
            <a:off x="724950" y="3161525"/>
            <a:ext cx="3300900" cy="759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53" name="Google Shape;53;p16"/>
          <p:cNvSpPr txBox="1"/>
          <p:nvPr>
            <p:ph idx="2" type="body"/>
          </p:nvPr>
        </p:nvSpPr>
        <p:spPr>
          <a:xfrm>
            <a:off x="5174225" y="1352625"/>
            <a:ext cx="3374400" cy="3025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54" name="Google Shape;54;p16"/>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20"/>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7" name="Google Shape;57;p20"/>
          <p:cNvGrpSpPr/>
          <p:nvPr/>
        </p:nvGrpSpPr>
        <p:grpSpPr>
          <a:xfrm>
            <a:off x="830392" y="1191256"/>
            <a:ext cx="745763" cy="45826"/>
            <a:chOff x="4580561" y="2589004"/>
            <a:chExt cx="1064464" cy="25200"/>
          </a:xfrm>
        </p:grpSpPr>
        <p:sp>
          <p:nvSpPr>
            <p:cNvPr id="58" name="Google Shape;58;p20"/>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20"/>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0" name="Google Shape;60;p20"/>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61" name="Google Shape;61;p20"/>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sp>
        <p:nvSpPr>
          <p:cNvPr id="63" name="Google Shape;63;p21"/>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4" name="Google Shape;64;p21"/>
          <p:cNvGrpSpPr/>
          <p:nvPr/>
        </p:nvGrpSpPr>
        <p:grpSpPr>
          <a:xfrm>
            <a:off x="830392" y="1191256"/>
            <a:ext cx="745763" cy="45826"/>
            <a:chOff x="4580561" y="2589004"/>
            <a:chExt cx="1064464" cy="25200"/>
          </a:xfrm>
        </p:grpSpPr>
        <p:sp>
          <p:nvSpPr>
            <p:cNvPr id="65" name="Google Shape;65;p2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2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7" name="Google Shape;67;p21"/>
          <p:cNvSpPr txBox="1"/>
          <p:nvPr>
            <p:ph type="title"/>
          </p:nvPr>
        </p:nvSpPr>
        <p:spPr>
          <a:xfrm>
            <a:off x="730000" y="1318650"/>
            <a:ext cx="3300900" cy="1381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68" name="Google Shape;68;p21"/>
          <p:cNvSpPr txBox="1"/>
          <p:nvPr>
            <p:ph idx="1" type="body"/>
          </p:nvPr>
        </p:nvSpPr>
        <p:spPr>
          <a:xfrm>
            <a:off x="721225" y="2781725"/>
            <a:ext cx="3300900" cy="1597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69" name="Google Shape;69;p2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22"/>
          <p:cNvSpPr txBox="1"/>
          <p:nvPr>
            <p:ph idx="1" type="body"/>
          </p:nvPr>
        </p:nvSpPr>
        <p:spPr>
          <a:xfrm>
            <a:off x="724950" y="4372551"/>
            <a:ext cx="7697400" cy="4605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300"/>
              <a:buNone/>
              <a:defRPr/>
            </a:lvl1pPr>
          </a:lstStyle>
          <a:p/>
        </p:txBody>
      </p:sp>
      <p:sp>
        <p:nvSpPr>
          <p:cNvPr id="72" name="Google Shape;72;p2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3.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slideLayout" Target="../slideLayouts/slideLayout37.xml"/><Relationship Id="rId12" Type="http://schemas.openxmlformats.org/officeDocument/2006/relationships/slideLayout" Target="../slideLayouts/slideLayout36.xml"/><Relationship Id="rId1" Type="http://schemas.openxmlformats.org/officeDocument/2006/relationships/image" Target="../media/image5.png"/><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5" Type="http://schemas.openxmlformats.org/officeDocument/2006/relationships/slideLayout" Target="../slideLayouts/slideLayout39.xml"/><Relationship Id="rId14" Type="http://schemas.openxmlformats.org/officeDocument/2006/relationships/slideLayout" Target="../slideLayouts/slideLayout38.xml"/><Relationship Id="rId17" Type="http://schemas.openxmlformats.org/officeDocument/2006/relationships/slideLayout" Target="../slideLayouts/slideLayout41.xml"/><Relationship Id="rId16" Type="http://schemas.openxmlformats.org/officeDocument/2006/relationships/slideLayout" Target="../slideLayouts/slideLayout40.xml"/><Relationship Id="rId5" Type="http://schemas.openxmlformats.org/officeDocument/2006/relationships/slideLayout" Target="../slideLayouts/slideLayout29.xml"/><Relationship Id="rId19" Type="http://schemas.openxmlformats.org/officeDocument/2006/relationships/theme" Target="../theme/theme2.xml"/><Relationship Id="rId6" Type="http://schemas.openxmlformats.org/officeDocument/2006/relationships/slideLayout" Target="../slideLayouts/slideLayout30.xml"/><Relationship Id="rId18" Type="http://schemas.openxmlformats.org/officeDocument/2006/relationships/slideLayout" Target="../slideLayouts/slideLayout42.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9pPr>
          </a:lstStyle>
          <a:p/>
        </p:txBody>
      </p:sp>
      <p:sp>
        <p:nvSpPr>
          <p:cNvPr id="7" name="Google Shape;7;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accent1"/>
              </a:buClr>
              <a:buSzPts val="1300"/>
              <a:buFont typeface="Lato"/>
              <a:buChar char="●"/>
              <a:defRPr b="0" i="0" sz="1300" u="none" cap="none" strike="noStrike">
                <a:solidFill>
                  <a:schemeClr val="accent1"/>
                </a:solidFill>
                <a:latin typeface="Lato"/>
                <a:ea typeface="Lato"/>
                <a:cs typeface="Lato"/>
                <a:sym typeface="Lato"/>
              </a:defRPr>
            </a:lvl1pPr>
            <a:lvl2pPr indent="-298450" lvl="1" marL="914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2pPr>
            <a:lvl3pPr indent="-298450" lvl="2" marL="1371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3pPr>
            <a:lvl4pPr indent="-298450" lvl="3" marL="1828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4pPr>
            <a:lvl5pPr indent="-298450" lvl="4" marL="22860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5pPr>
            <a:lvl6pPr indent="-298450" lvl="5" marL="27432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6pPr>
            <a:lvl7pPr indent="-298450" lvl="6" marL="3200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7pPr>
            <a:lvl8pPr indent="-298450" lvl="7" marL="3657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8pPr>
            <a:lvl9pPr indent="-298450" lvl="8" marL="4114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9pPr>
          </a:lstStyle>
          <a:p/>
        </p:txBody>
      </p:sp>
      <p:sp>
        <p:nvSpPr>
          <p:cNvPr id="8" name="Google Shape;8;p1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88" name="Shape 88"/>
        <p:cNvGrpSpPr/>
        <p:nvPr/>
      </p:nvGrpSpPr>
      <p:grpSpPr>
        <a:xfrm>
          <a:off x="0" y="0"/>
          <a:ext cx="0" cy="0"/>
          <a:chOff x="0" y="0"/>
          <a:chExt cx="0" cy="0"/>
        </a:xfrm>
      </p:grpSpPr>
      <p:sp>
        <p:nvSpPr>
          <p:cNvPr id="89" name="Google Shape;89;g2a5331d8766_0_120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1pPr>
            <a:lvl2pPr lvl="1" marR="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2pPr>
            <a:lvl3pPr lvl="2" marR="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3pPr>
            <a:lvl4pPr lvl="3" marR="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4pPr>
            <a:lvl5pPr lvl="4" marR="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5pPr>
            <a:lvl6pPr lvl="5" marR="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6pPr>
            <a:lvl7pPr lvl="6" marR="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7pPr>
            <a:lvl8pPr lvl="7" marR="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8pPr>
            <a:lvl9pPr lvl="8" marR="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9pPr>
          </a:lstStyle>
          <a:p/>
        </p:txBody>
      </p:sp>
      <p:sp>
        <p:nvSpPr>
          <p:cNvPr id="90" name="Google Shape;90;g2a5331d8766_0_120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marR="0" algn="l">
              <a:lnSpc>
                <a:spcPct val="115000"/>
              </a:lnSpc>
              <a:spcBef>
                <a:spcPts val="0"/>
              </a:spcBef>
              <a:spcAft>
                <a:spcPts val="0"/>
              </a:spcAft>
              <a:buClr>
                <a:schemeClr val="accent1"/>
              </a:buClr>
              <a:buSzPts val="1300"/>
              <a:buFont typeface="Lato"/>
              <a:buChar char="●"/>
              <a:defRPr b="0" i="0" sz="1300" u="none" cap="none" strike="noStrike">
                <a:solidFill>
                  <a:schemeClr val="accent1"/>
                </a:solidFill>
                <a:latin typeface="Lato"/>
                <a:ea typeface="Lato"/>
                <a:cs typeface="Lato"/>
                <a:sym typeface="Lato"/>
              </a:defRPr>
            </a:lvl1pPr>
            <a:lvl2pPr indent="-298450" lvl="1" marL="914400" marR="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2pPr>
            <a:lvl3pPr indent="-298450" lvl="2" marL="1371600" marR="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3pPr>
            <a:lvl4pPr indent="-298450" lvl="3" marL="1828800" marR="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4pPr>
            <a:lvl5pPr indent="-298450" lvl="4" marL="2286000" marR="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5pPr>
            <a:lvl6pPr indent="-298450" lvl="5" marL="2743200" marR="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6pPr>
            <a:lvl7pPr indent="-298450" lvl="6" marL="3200400" marR="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7pPr>
            <a:lvl8pPr indent="-298450" lvl="7" marL="3657600" marR="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8pPr>
            <a:lvl9pPr indent="-298450" lvl="8" marL="4114800" marR="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9pPr>
          </a:lstStyle>
          <a:p/>
        </p:txBody>
      </p:sp>
      <p:sp>
        <p:nvSpPr>
          <p:cNvPr id="91" name="Google Shape;91;g2a5331d8766_0_1206"/>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7" name="Shape 177"/>
        <p:cNvGrpSpPr/>
        <p:nvPr/>
      </p:nvGrpSpPr>
      <p:grpSpPr>
        <a:xfrm>
          <a:off x="0" y="0"/>
          <a:ext cx="0" cy="0"/>
          <a:chOff x="0" y="0"/>
          <a:chExt cx="0" cy="0"/>
        </a:xfrm>
      </p:grpSpPr>
      <p:sp>
        <p:nvSpPr>
          <p:cNvPr id="178" name="Google Shape;178;g2a5331d8766_0_1295"/>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marR="0" algn="l">
              <a:lnSpc>
                <a:spcPct val="90000"/>
              </a:lnSpc>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9" name="Google Shape;179;g2a5331d8766_0_1295"/>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406400" lvl="0" marL="457200" marR="0" algn="l">
              <a:lnSpc>
                <a:spcPct val="90000"/>
              </a:lnSpc>
              <a:spcBef>
                <a:spcPts val="1000"/>
              </a:spcBef>
              <a:spcAft>
                <a:spcPts val="0"/>
              </a:spcAft>
              <a:buClr>
                <a:srgbClr val="262626"/>
              </a:buClr>
              <a:buSzPts val="2800"/>
              <a:buFont typeface="Arial"/>
              <a:buChar char="•"/>
              <a:defRPr b="0" i="0" sz="2800" u="none" cap="none" strike="noStrike">
                <a:solidFill>
                  <a:srgbClr val="262626"/>
                </a:solidFill>
                <a:latin typeface="Calibri"/>
                <a:ea typeface="Calibri"/>
                <a:cs typeface="Calibri"/>
                <a:sym typeface="Calibri"/>
              </a:defRPr>
            </a:lvl1pPr>
            <a:lvl2pPr indent="-381000" lvl="1" marL="914400" marR="0" algn="l">
              <a:lnSpc>
                <a:spcPct val="90000"/>
              </a:lnSpc>
              <a:spcBef>
                <a:spcPts val="500"/>
              </a:spcBef>
              <a:spcAft>
                <a:spcPts val="0"/>
              </a:spcAft>
              <a:buClr>
                <a:srgbClr val="262626"/>
              </a:buClr>
              <a:buSzPts val="2400"/>
              <a:buFont typeface="Arial"/>
              <a:buChar char="•"/>
              <a:defRPr b="0" i="0" sz="2400" u="none" cap="none" strike="noStrike">
                <a:solidFill>
                  <a:srgbClr val="262626"/>
                </a:solidFill>
                <a:latin typeface="Calibri"/>
                <a:ea typeface="Calibri"/>
                <a:cs typeface="Calibri"/>
                <a:sym typeface="Calibri"/>
              </a:defRPr>
            </a:lvl2pPr>
            <a:lvl3pPr indent="-381000" lvl="2" marL="1371600" marR="0" algn="l">
              <a:lnSpc>
                <a:spcPct val="90000"/>
              </a:lnSpc>
              <a:spcBef>
                <a:spcPts val="500"/>
              </a:spcBef>
              <a:spcAft>
                <a:spcPts val="0"/>
              </a:spcAft>
              <a:buClr>
                <a:srgbClr val="262626"/>
              </a:buClr>
              <a:buSzPts val="2400"/>
              <a:buFont typeface="Arial"/>
              <a:buChar char="•"/>
              <a:defRPr b="0" i="0" sz="2400" u="none" cap="none" strike="noStrike">
                <a:solidFill>
                  <a:srgbClr val="262626"/>
                </a:solidFill>
                <a:latin typeface="Calibri"/>
                <a:ea typeface="Calibri"/>
                <a:cs typeface="Calibri"/>
                <a:sym typeface="Calibri"/>
              </a:defRPr>
            </a:lvl3pPr>
            <a:lvl4pPr indent="-381000" lvl="3" marL="1828800" marR="0" algn="l">
              <a:lnSpc>
                <a:spcPct val="90000"/>
              </a:lnSpc>
              <a:spcBef>
                <a:spcPts val="500"/>
              </a:spcBef>
              <a:spcAft>
                <a:spcPts val="0"/>
              </a:spcAft>
              <a:buClr>
                <a:srgbClr val="262626"/>
              </a:buClr>
              <a:buSzPts val="2400"/>
              <a:buFont typeface="Arial"/>
              <a:buChar char="•"/>
              <a:defRPr b="0" i="0" sz="2400" u="none" cap="none" strike="noStrike">
                <a:solidFill>
                  <a:srgbClr val="262626"/>
                </a:solidFill>
                <a:latin typeface="Calibri"/>
                <a:ea typeface="Calibri"/>
                <a:cs typeface="Calibri"/>
                <a:sym typeface="Calibri"/>
              </a:defRPr>
            </a:lvl4pPr>
            <a:lvl5pPr indent="-381000" lvl="4" marL="2286000" marR="0" algn="l">
              <a:lnSpc>
                <a:spcPct val="90000"/>
              </a:lnSpc>
              <a:spcBef>
                <a:spcPts val="500"/>
              </a:spcBef>
              <a:spcAft>
                <a:spcPts val="0"/>
              </a:spcAft>
              <a:buClr>
                <a:srgbClr val="262626"/>
              </a:buClr>
              <a:buSzPts val="2400"/>
              <a:buFont typeface="Arial"/>
              <a:buChar char="•"/>
              <a:defRPr b="0" i="0" sz="2400" u="none" cap="none" strike="noStrike">
                <a:solidFill>
                  <a:srgbClr val="262626"/>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0" name="Google Shape;180;g2a5331d8766_0_1295"/>
          <p:cNvSpPr txBox="1"/>
          <p:nvPr>
            <p:ph idx="12" type="sldNum"/>
          </p:nvPr>
        </p:nvSpPr>
        <p:spPr>
          <a:xfrm>
            <a:off x="516752" y="4614371"/>
            <a:ext cx="499200" cy="2739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pic>
        <p:nvPicPr>
          <p:cNvPr id="181" name="Google Shape;181;g2a5331d8766_0_1295"/>
          <p:cNvPicPr preferRelativeResize="0"/>
          <p:nvPr/>
        </p:nvPicPr>
        <p:blipFill rotWithShape="1">
          <a:blip r:embed="rId1">
            <a:alphaModFix/>
          </a:blip>
          <a:srcRect b="0" l="0" r="0" t="0"/>
          <a:stretch/>
        </p:blipFill>
        <p:spPr>
          <a:xfrm>
            <a:off x="6304189" y="4321479"/>
            <a:ext cx="1658370" cy="48200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4.jpg"/><Relationship Id="rId4" Type="http://schemas.openxmlformats.org/officeDocument/2006/relationships/image" Target="../media/image3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6.xml"/><Relationship Id="rId3" Type="http://schemas.openxmlformats.org/officeDocument/2006/relationships/image" Target="../media/image11.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7.xml"/><Relationship Id="rId3" Type="http://schemas.openxmlformats.org/officeDocument/2006/relationships/image" Target="../media/image6.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8.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9.xml"/><Relationship Id="rId3" Type="http://schemas.openxmlformats.org/officeDocument/2006/relationships/image" Target="../media/image13.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0.xml"/><Relationship Id="rId3" Type="http://schemas.openxmlformats.org/officeDocument/2006/relationships/image" Target="../media/image6.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1.xml"/><Relationship Id="rId3" Type="http://schemas.openxmlformats.org/officeDocument/2006/relationships/image" Target="../media/image7.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2.xml"/><Relationship Id="rId3"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3.xml"/><Relationship Id="rId3" Type="http://schemas.openxmlformats.org/officeDocument/2006/relationships/image" Target="../media/image25.png"/><Relationship Id="rId4" Type="http://schemas.openxmlformats.org/officeDocument/2006/relationships/image" Target="../media/image27.png"/><Relationship Id="rId5" Type="http://schemas.openxmlformats.org/officeDocument/2006/relationships/image" Target="../media/image31.png"/><Relationship Id="rId6" Type="http://schemas.openxmlformats.org/officeDocument/2006/relationships/image" Target="../media/image20.png"/><Relationship Id="rId7"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4.xml"/><Relationship Id="rId3" Type="http://schemas.openxmlformats.org/officeDocument/2006/relationships/image" Target="../media/image26.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5.png"/><Relationship Id="rId7" Type="http://schemas.openxmlformats.org/officeDocument/2006/relationships/image" Target="../media/image3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5.xml"/><Relationship Id="rId3"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
          <p:cNvSpPr txBox="1"/>
          <p:nvPr>
            <p:ph type="ctrTitle"/>
          </p:nvPr>
        </p:nvSpPr>
        <p:spPr>
          <a:xfrm>
            <a:off x="729450" y="1322450"/>
            <a:ext cx="7688100" cy="1664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sz="4000"/>
              <a:t>Maryland Maternal Health Improvement Task Force </a:t>
            </a:r>
            <a:endParaRPr sz="4000"/>
          </a:p>
          <a:p>
            <a:pPr indent="0" lvl="0" marL="0" rtl="0" algn="l">
              <a:lnSpc>
                <a:spcPct val="100000"/>
              </a:lnSpc>
              <a:spcBef>
                <a:spcPts val="0"/>
              </a:spcBef>
              <a:spcAft>
                <a:spcPts val="0"/>
              </a:spcAft>
              <a:buSzPts val="4200"/>
              <a:buNone/>
            </a:pPr>
            <a:r>
              <a:t/>
            </a:r>
            <a:endParaRPr sz="1400"/>
          </a:p>
          <a:p>
            <a:pPr indent="0" lvl="0" marL="0" rtl="0" algn="l">
              <a:lnSpc>
                <a:spcPct val="100000"/>
              </a:lnSpc>
              <a:spcBef>
                <a:spcPts val="0"/>
              </a:spcBef>
              <a:spcAft>
                <a:spcPts val="0"/>
              </a:spcAft>
              <a:buSzPts val="4200"/>
              <a:buNone/>
            </a:pPr>
            <a:r>
              <a:rPr lang="en" sz="4000"/>
              <a:t>Winter </a:t>
            </a:r>
            <a:r>
              <a:rPr lang="en" sz="4000"/>
              <a:t>Quarterly Meeting</a:t>
            </a:r>
            <a:endParaRPr sz="4000"/>
          </a:p>
        </p:txBody>
      </p:sp>
      <p:sp>
        <p:nvSpPr>
          <p:cNvPr id="284" name="Google Shape;284;p1"/>
          <p:cNvSpPr txBox="1"/>
          <p:nvPr>
            <p:ph idx="1" type="subTitle"/>
          </p:nvPr>
        </p:nvSpPr>
        <p:spPr>
          <a:xfrm>
            <a:off x="729452" y="3702450"/>
            <a:ext cx="7688100" cy="5412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l">
              <a:lnSpc>
                <a:spcPct val="100000"/>
              </a:lnSpc>
              <a:spcBef>
                <a:spcPts val="0"/>
              </a:spcBef>
              <a:spcAft>
                <a:spcPts val="0"/>
              </a:spcAft>
              <a:buSzPct val="117647"/>
              <a:buNone/>
            </a:pPr>
            <a:r>
              <a:rPr lang="en"/>
              <a:t>January 28, 2025</a:t>
            </a:r>
            <a:endParaRPr/>
          </a:p>
          <a:p>
            <a:pPr indent="0" lvl="0" marL="0" rtl="0" algn="l">
              <a:lnSpc>
                <a:spcPct val="100000"/>
              </a:lnSpc>
              <a:spcBef>
                <a:spcPts val="0"/>
              </a:spcBef>
              <a:spcAft>
                <a:spcPts val="0"/>
              </a:spcAft>
              <a:buSzPct val="117647"/>
              <a:buNone/>
            </a:pPr>
            <a:r>
              <a:t/>
            </a:r>
            <a:endParaRPr>
              <a:highlight>
                <a:srgbClr val="FFFF00"/>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g30c59c30e67_0_13"/>
          <p:cNvSpPr txBox="1"/>
          <p:nvPr>
            <p:ph type="title"/>
          </p:nvPr>
        </p:nvSpPr>
        <p:spPr>
          <a:xfrm>
            <a:off x="729450" y="864300"/>
            <a:ext cx="7021200" cy="29850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3600"/>
              <a:buNone/>
            </a:pPr>
            <a:r>
              <a:rPr lang="en"/>
              <a:t>Key Dates and Requirements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37" name="Shape 337"/>
        <p:cNvGrpSpPr/>
        <p:nvPr/>
      </p:nvGrpSpPr>
      <p:grpSpPr>
        <a:xfrm>
          <a:off x="0" y="0"/>
          <a:ext cx="0" cy="0"/>
          <a:chOff x="0" y="0"/>
          <a:chExt cx="0" cy="0"/>
        </a:xfrm>
      </p:grpSpPr>
      <p:sp>
        <p:nvSpPr>
          <p:cNvPr id="338" name="Google Shape;338;g30c59c30e67_0_17"/>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Timeline (Year 1, 2023-2024)</a:t>
            </a:r>
            <a:endParaRPr/>
          </a:p>
        </p:txBody>
      </p:sp>
      <p:graphicFrame>
        <p:nvGraphicFramePr>
          <p:cNvPr id="339" name="Google Shape;339;g30c59c30e67_0_17"/>
          <p:cNvGraphicFramePr/>
          <p:nvPr/>
        </p:nvGraphicFramePr>
        <p:xfrm>
          <a:off x="828175" y="1853850"/>
          <a:ext cx="3000000" cy="3000000"/>
        </p:xfrm>
        <a:graphic>
          <a:graphicData uri="http://schemas.openxmlformats.org/drawingml/2006/table">
            <a:tbl>
              <a:tblPr>
                <a:noFill/>
                <a:tableStyleId>{81593406-2C30-41AE-A9E3-001D389450AC}</a:tableStyleId>
              </a:tblPr>
              <a:tblGrid>
                <a:gridCol w="2674600"/>
                <a:gridCol w="1877975"/>
                <a:gridCol w="3471200"/>
              </a:tblGrid>
              <a:tr h="468800">
                <a:tc>
                  <a:txBody>
                    <a:bodyPr/>
                    <a:lstStyle/>
                    <a:p>
                      <a:pPr indent="0" lvl="0" marL="0" marR="0" rtl="0" algn="l">
                        <a:lnSpc>
                          <a:spcPct val="100000"/>
                        </a:lnSpc>
                        <a:spcBef>
                          <a:spcPts val="0"/>
                        </a:spcBef>
                        <a:spcAft>
                          <a:spcPts val="0"/>
                        </a:spcAft>
                        <a:buClr>
                          <a:srgbClr val="000000"/>
                        </a:buClr>
                        <a:buSzPts val="1800"/>
                        <a:buFont typeface="Arial"/>
                        <a:buNone/>
                      </a:pPr>
                      <a:r>
                        <a:rPr b="1" lang="en" sz="1800" u="none" cap="none" strike="noStrike">
                          <a:solidFill>
                            <a:schemeClr val="lt1"/>
                          </a:solidFill>
                          <a:latin typeface="Calibri"/>
                          <a:ea typeface="Calibri"/>
                          <a:cs typeface="Calibri"/>
                          <a:sym typeface="Calibri"/>
                        </a:rPr>
                        <a:t>Milestone</a:t>
                      </a:r>
                      <a:endParaRPr b="1" sz="1800" u="none" cap="none" strike="noStrike">
                        <a:solidFill>
                          <a:schemeClr val="lt1"/>
                        </a:solidFill>
                        <a:latin typeface="Calibri"/>
                        <a:ea typeface="Calibri"/>
                        <a:cs typeface="Calibri"/>
                        <a:sym typeface="Calibri"/>
                      </a:endParaRPr>
                    </a:p>
                  </a:txBody>
                  <a:tcPr marT="91425" marB="91425" marR="91425" marL="91425">
                    <a:solidFill>
                      <a:schemeClr val="dk1"/>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 sz="1800" u="none" cap="none" strike="noStrike">
                          <a:solidFill>
                            <a:schemeClr val="lt1"/>
                          </a:solidFill>
                          <a:latin typeface="Calibri"/>
                          <a:ea typeface="Calibri"/>
                          <a:cs typeface="Calibri"/>
                          <a:sym typeface="Calibri"/>
                        </a:rPr>
                        <a:t>Deadline</a:t>
                      </a:r>
                      <a:endParaRPr b="1" sz="1800" u="none" cap="none" strike="noStrike">
                        <a:solidFill>
                          <a:schemeClr val="lt1"/>
                        </a:solidFill>
                        <a:latin typeface="Calibri"/>
                        <a:ea typeface="Calibri"/>
                        <a:cs typeface="Calibri"/>
                        <a:sym typeface="Calibri"/>
                      </a:endParaRPr>
                    </a:p>
                  </a:txBody>
                  <a:tcPr marT="91425" marB="91425" marR="91425" marL="91425">
                    <a:solidFill>
                      <a:schemeClr val="dk1"/>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 sz="1800" u="none" cap="none" strike="noStrike">
                          <a:solidFill>
                            <a:schemeClr val="lt1"/>
                          </a:solidFill>
                          <a:latin typeface="Calibri"/>
                          <a:ea typeface="Calibri"/>
                          <a:cs typeface="Calibri"/>
                          <a:sym typeface="Calibri"/>
                        </a:rPr>
                        <a:t>Deliverables</a:t>
                      </a:r>
                      <a:endParaRPr b="1" sz="1800" u="none" cap="none" strike="noStrike">
                        <a:solidFill>
                          <a:schemeClr val="lt1"/>
                        </a:solidFill>
                        <a:latin typeface="Calibri"/>
                        <a:ea typeface="Calibri"/>
                        <a:cs typeface="Calibri"/>
                        <a:sym typeface="Calibri"/>
                      </a:endParaRPr>
                    </a:p>
                  </a:txBody>
                  <a:tcPr marT="91425" marB="91425" marR="91425" marL="91425">
                    <a:solidFill>
                      <a:schemeClr val="dk1"/>
                    </a:solidFill>
                  </a:tcPr>
                </a:tc>
              </a:tr>
              <a:tr h="4688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alibri"/>
                          <a:ea typeface="Calibri"/>
                          <a:cs typeface="Calibri"/>
                          <a:sym typeface="Calibri"/>
                        </a:rPr>
                        <a:t>Task Force Ideation and Proposal of New Activities &amp; Objectives</a:t>
                      </a:r>
                      <a:endParaRPr sz="1400" u="none" cap="none" strike="noStrike">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alibri"/>
                          <a:ea typeface="Calibri"/>
                          <a:cs typeface="Calibri"/>
                          <a:sym typeface="Calibri"/>
                        </a:rPr>
                        <a:t>By end of May 2024</a:t>
                      </a:r>
                      <a:endParaRPr sz="1400" u="none" cap="none" strike="noStrike">
                        <a:latin typeface="Calibri"/>
                        <a:ea typeface="Calibri"/>
                        <a:cs typeface="Calibri"/>
                        <a:sym typeface="Calibri"/>
                      </a:endParaRPr>
                    </a:p>
                  </a:txBody>
                  <a:tcPr marT="91425" marB="91425" marR="91425" marL="91425"/>
                </a:tc>
                <a:tc>
                  <a:txBody>
                    <a:bodyPr/>
                    <a:lstStyle/>
                    <a:p>
                      <a:pPr indent="-298450" lvl="0" marL="457200" marR="0" rtl="0" algn="l">
                        <a:lnSpc>
                          <a:spcPct val="100000"/>
                        </a:lnSpc>
                        <a:spcBef>
                          <a:spcPts val="0"/>
                        </a:spcBef>
                        <a:spcAft>
                          <a:spcPts val="0"/>
                        </a:spcAft>
                        <a:buClr>
                          <a:srgbClr val="000000"/>
                        </a:buClr>
                        <a:buSzPts val="1100"/>
                        <a:buFont typeface="Calibri"/>
                        <a:buChar char="●"/>
                      </a:pPr>
                      <a:r>
                        <a:rPr lang="en" sz="1100" u="none" cap="none" strike="noStrike">
                          <a:latin typeface="Calibri"/>
                          <a:ea typeface="Calibri"/>
                          <a:cs typeface="Calibri"/>
                          <a:sym typeface="Calibri"/>
                        </a:rPr>
                        <a:t>Updated list of activities based on tactics outlined in Strategic Plan 1.0 Action Plan.</a:t>
                      </a:r>
                      <a:endParaRPr sz="1100" u="none" cap="none" strike="noStrike">
                        <a:latin typeface="Calibri"/>
                        <a:ea typeface="Calibri"/>
                        <a:cs typeface="Calibri"/>
                        <a:sym typeface="Calibri"/>
                      </a:endParaRPr>
                    </a:p>
                    <a:p>
                      <a:pPr indent="-298450" lvl="0" marL="457200" marR="0" rtl="0" algn="l">
                        <a:lnSpc>
                          <a:spcPct val="100000"/>
                        </a:lnSpc>
                        <a:spcBef>
                          <a:spcPts val="0"/>
                        </a:spcBef>
                        <a:spcAft>
                          <a:spcPts val="0"/>
                        </a:spcAft>
                        <a:buClr>
                          <a:srgbClr val="000000"/>
                        </a:buClr>
                        <a:buSzPts val="1100"/>
                        <a:buFont typeface="Calibri"/>
                        <a:buChar char="●"/>
                      </a:pPr>
                      <a:r>
                        <a:rPr lang="en" sz="1100" u="none" cap="none" strike="noStrike">
                          <a:latin typeface="Calibri"/>
                          <a:ea typeface="Calibri"/>
                          <a:cs typeface="Calibri"/>
                          <a:sym typeface="Calibri"/>
                        </a:rPr>
                        <a:t>Updated objectives and tactics based on Task Force input reflecting “Reform, Retrofit, Reimagine” framework.</a:t>
                      </a:r>
                      <a:endParaRPr sz="1100" u="none" cap="none" strike="noStrike">
                        <a:latin typeface="Calibri"/>
                        <a:ea typeface="Calibri"/>
                        <a:cs typeface="Calibri"/>
                        <a:sym typeface="Calibri"/>
                      </a:endParaRPr>
                    </a:p>
                    <a:p>
                      <a:pPr indent="-298450" lvl="0" marL="457200" marR="0" rtl="0" algn="l">
                        <a:lnSpc>
                          <a:spcPct val="100000"/>
                        </a:lnSpc>
                        <a:spcBef>
                          <a:spcPts val="0"/>
                        </a:spcBef>
                        <a:spcAft>
                          <a:spcPts val="0"/>
                        </a:spcAft>
                        <a:buClr>
                          <a:srgbClr val="000000"/>
                        </a:buClr>
                        <a:buSzPts val="1100"/>
                        <a:buFont typeface="Calibri"/>
                        <a:buChar char="●"/>
                      </a:pPr>
                      <a:r>
                        <a:rPr lang="en" sz="1100" u="none" cap="none" strike="noStrike">
                          <a:latin typeface="Calibri"/>
                          <a:ea typeface="Calibri"/>
                          <a:cs typeface="Calibri"/>
                          <a:sym typeface="Calibri"/>
                        </a:rPr>
                        <a:t>Discussions held with Task Force working groups to inform updates.</a:t>
                      </a:r>
                      <a:endParaRPr sz="1100" u="none" cap="none" strike="noStrike">
                        <a:latin typeface="Calibri"/>
                        <a:ea typeface="Calibri"/>
                        <a:cs typeface="Calibri"/>
                        <a:sym typeface="Calibri"/>
                      </a:endParaRPr>
                    </a:p>
                  </a:txBody>
                  <a:tcPr marT="91425" marB="91425" marR="91425" marL="91425"/>
                </a:tc>
              </a:tr>
              <a:tr h="4688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alibri"/>
                          <a:ea typeface="Calibri"/>
                          <a:cs typeface="Calibri"/>
                          <a:sym typeface="Calibri"/>
                        </a:rPr>
                        <a:t>Develop draft updates to 2021 Strategic Plan</a:t>
                      </a:r>
                      <a:endParaRPr sz="1400" u="none" cap="none" strike="noStrike">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alibri"/>
                          <a:ea typeface="Calibri"/>
                          <a:cs typeface="Calibri"/>
                          <a:sym typeface="Calibri"/>
                        </a:rPr>
                        <a:t>By July 2024 (Presented at Summer meeting to TF)</a:t>
                      </a:r>
                      <a:endParaRPr sz="1400" u="none" cap="none" strike="noStrike">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Draft revised strategic plan (outline)</a:t>
                      </a:r>
                      <a:endParaRPr sz="1200" u="none" cap="none" strike="noStrike">
                        <a:latin typeface="Calibri"/>
                        <a:ea typeface="Calibri"/>
                        <a:cs typeface="Calibri"/>
                        <a:sym typeface="Calibri"/>
                      </a:endParaRPr>
                    </a:p>
                  </a:txBody>
                  <a:tcPr marT="91425" marB="91425" marR="91425" marL="91425"/>
                </a:tc>
              </a:tr>
              <a:tr h="4688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alibri"/>
                          <a:ea typeface="Calibri"/>
                          <a:cs typeface="Calibri"/>
                          <a:sym typeface="Calibri"/>
                        </a:rPr>
                        <a:t>Draft plan submitted to HRSA</a:t>
                      </a:r>
                      <a:endParaRPr sz="1400" u="none" cap="none" strike="noStrike">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alibri"/>
                          <a:ea typeface="Calibri"/>
                          <a:cs typeface="Calibri"/>
                          <a:sym typeface="Calibri"/>
                        </a:rPr>
                        <a:t>By Sept. 29, 2024</a:t>
                      </a:r>
                      <a:endParaRPr sz="1400" u="none" cap="none" strike="noStrike">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Submitted draft</a:t>
                      </a:r>
                      <a:endParaRPr sz="1200" u="none" cap="none" strike="noStrike">
                        <a:latin typeface="Calibri"/>
                        <a:ea typeface="Calibri"/>
                        <a:cs typeface="Calibri"/>
                        <a:sym typeface="Calibri"/>
                      </a:endParaRPr>
                    </a:p>
                  </a:txBody>
                  <a:tcPr marT="91425" marB="91425" marR="91425" marL="914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43" name="Shape 343"/>
        <p:cNvGrpSpPr/>
        <p:nvPr/>
      </p:nvGrpSpPr>
      <p:grpSpPr>
        <a:xfrm>
          <a:off x="0" y="0"/>
          <a:ext cx="0" cy="0"/>
          <a:chOff x="0" y="0"/>
          <a:chExt cx="0" cy="0"/>
        </a:xfrm>
      </p:grpSpPr>
      <p:graphicFrame>
        <p:nvGraphicFramePr>
          <p:cNvPr id="344" name="Google Shape;344;g30c59c30e67_0_22"/>
          <p:cNvGraphicFramePr/>
          <p:nvPr/>
        </p:nvGraphicFramePr>
        <p:xfrm>
          <a:off x="828175" y="1853850"/>
          <a:ext cx="3000000" cy="3000000"/>
        </p:xfrm>
        <a:graphic>
          <a:graphicData uri="http://schemas.openxmlformats.org/drawingml/2006/table">
            <a:tbl>
              <a:tblPr>
                <a:noFill/>
                <a:tableStyleId>{81593406-2C30-41AE-A9E3-001D389450AC}</a:tableStyleId>
              </a:tblPr>
              <a:tblGrid>
                <a:gridCol w="2674600"/>
                <a:gridCol w="1877975"/>
                <a:gridCol w="3471200"/>
              </a:tblGrid>
              <a:tr h="468800">
                <a:tc>
                  <a:txBody>
                    <a:bodyPr/>
                    <a:lstStyle/>
                    <a:p>
                      <a:pPr indent="0" lvl="0" marL="0" marR="0" rtl="0" algn="l">
                        <a:lnSpc>
                          <a:spcPct val="100000"/>
                        </a:lnSpc>
                        <a:spcBef>
                          <a:spcPts val="0"/>
                        </a:spcBef>
                        <a:spcAft>
                          <a:spcPts val="0"/>
                        </a:spcAft>
                        <a:buClr>
                          <a:srgbClr val="000000"/>
                        </a:buClr>
                        <a:buSzPts val="1800"/>
                        <a:buFont typeface="Arial"/>
                        <a:buNone/>
                      </a:pPr>
                      <a:r>
                        <a:rPr b="1" lang="en" sz="1800" u="none" cap="none" strike="noStrike">
                          <a:solidFill>
                            <a:schemeClr val="lt1"/>
                          </a:solidFill>
                          <a:latin typeface="Calibri"/>
                          <a:ea typeface="Calibri"/>
                          <a:cs typeface="Calibri"/>
                          <a:sym typeface="Calibri"/>
                        </a:rPr>
                        <a:t>Milestone</a:t>
                      </a:r>
                      <a:endParaRPr b="1" sz="1800" u="none" cap="none" strike="noStrike">
                        <a:solidFill>
                          <a:schemeClr val="lt1"/>
                        </a:solidFill>
                        <a:latin typeface="Calibri"/>
                        <a:ea typeface="Calibri"/>
                        <a:cs typeface="Calibri"/>
                        <a:sym typeface="Calibri"/>
                      </a:endParaRPr>
                    </a:p>
                  </a:txBody>
                  <a:tcPr marT="91425" marB="91425" marR="91425" marL="91425">
                    <a:solidFill>
                      <a:schemeClr val="dk1"/>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 sz="1800" u="none" cap="none" strike="noStrike">
                          <a:solidFill>
                            <a:schemeClr val="lt1"/>
                          </a:solidFill>
                          <a:latin typeface="Calibri"/>
                          <a:ea typeface="Calibri"/>
                          <a:cs typeface="Calibri"/>
                          <a:sym typeface="Calibri"/>
                        </a:rPr>
                        <a:t>Deadline</a:t>
                      </a:r>
                      <a:endParaRPr b="1" sz="1800" u="none" cap="none" strike="noStrike">
                        <a:solidFill>
                          <a:schemeClr val="lt1"/>
                        </a:solidFill>
                        <a:latin typeface="Calibri"/>
                        <a:ea typeface="Calibri"/>
                        <a:cs typeface="Calibri"/>
                        <a:sym typeface="Calibri"/>
                      </a:endParaRPr>
                    </a:p>
                  </a:txBody>
                  <a:tcPr marT="91425" marB="91425" marR="91425" marL="91425">
                    <a:solidFill>
                      <a:schemeClr val="dk1"/>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 sz="1800" u="none" cap="none" strike="noStrike">
                          <a:solidFill>
                            <a:schemeClr val="lt1"/>
                          </a:solidFill>
                          <a:latin typeface="Calibri"/>
                          <a:ea typeface="Calibri"/>
                          <a:cs typeface="Calibri"/>
                          <a:sym typeface="Calibri"/>
                        </a:rPr>
                        <a:t>Deliverables</a:t>
                      </a:r>
                      <a:endParaRPr b="1" sz="1800" u="none" cap="none" strike="noStrike">
                        <a:solidFill>
                          <a:schemeClr val="lt1"/>
                        </a:solidFill>
                        <a:latin typeface="Calibri"/>
                        <a:ea typeface="Calibri"/>
                        <a:cs typeface="Calibri"/>
                        <a:sym typeface="Calibri"/>
                      </a:endParaRPr>
                    </a:p>
                  </a:txBody>
                  <a:tcPr marT="91425" marB="91425" marR="91425" marL="91425">
                    <a:solidFill>
                      <a:schemeClr val="dk1"/>
                    </a:solidFill>
                  </a:tcPr>
                </a:tc>
              </a:tr>
              <a:tr h="4688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alibri"/>
                          <a:ea typeface="Calibri"/>
                          <a:cs typeface="Calibri"/>
                          <a:sym typeface="Calibri"/>
                        </a:rPr>
                        <a:t>Task Force Review of SP 2.0 Draft &amp; Accountability</a:t>
                      </a:r>
                      <a:endParaRPr sz="1400" u="none" cap="none" strike="noStrike">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alibri"/>
                          <a:ea typeface="Calibri"/>
                          <a:cs typeface="Calibri"/>
                          <a:sym typeface="Calibri"/>
                        </a:rPr>
                        <a:t>By end of February 2025*</a:t>
                      </a:r>
                      <a:endParaRPr sz="1400" u="none" cap="none" strike="noStrike">
                        <a:latin typeface="Calibri"/>
                        <a:ea typeface="Calibri"/>
                        <a:cs typeface="Calibri"/>
                        <a:sym typeface="Calibri"/>
                      </a:endParaRPr>
                    </a:p>
                  </a:txBody>
                  <a:tcPr marT="91425" marB="91425" marR="91425" marL="91425"/>
                </a:tc>
                <a:tc>
                  <a:txBody>
                    <a:bodyPr/>
                    <a:lstStyle/>
                    <a:p>
                      <a:pPr indent="-298450" lvl="0" marL="457200" marR="0" rtl="0" algn="l">
                        <a:lnSpc>
                          <a:spcPct val="100000"/>
                        </a:lnSpc>
                        <a:spcBef>
                          <a:spcPts val="0"/>
                        </a:spcBef>
                        <a:spcAft>
                          <a:spcPts val="0"/>
                        </a:spcAft>
                        <a:buClr>
                          <a:srgbClr val="000000"/>
                        </a:buClr>
                        <a:buSzPts val="1100"/>
                        <a:buFont typeface="Calibri"/>
                        <a:buChar char="●"/>
                      </a:pPr>
                      <a:r>
                        <a:rPr lang="en" sz="1100" u="none" cap="none" strike="noStrike">
                          <a:latin typeface="Calibri"/>
                          <a:ea typeface="Calibri"/>
                          <a:cs typeface="Calibri"/>
                          <a:sym typeface="Calibri"/>
                        </a:rPr>
                        <a:t>Updated list of activities to achieve objectives and goals</a:t>
                      </a:r>
                      <a:endParaRPr sz="1100" u="none" cap="none" strike="noStrike">
                        <a:latin typeface="Calibri"/>
                        <a:ea typeface="Calibri"/>
                        <a:cs typeface="Calibri"/>
                        <a:sym typeface="Calibri"/>
                      </a:endParaRPr>
                    </a:p>
                    <a:p>
                      <a:pPr indent="-298450" lvl="0" marL="457200" marR="0" rtl="0" algn="l">
                        <a:lnSpc>
                          <a:spcPct val="100000"/>
                        </a:lnSpc>
                        <a:spcBef>
                          <a:spcPts val="0"/>
                        </a:spcBef>
                        <a:spcAft>
                          <a:spcPts val="0"/>
                        </a:spcAft>
                        <a:buClr>
                          <a:srgbClr val="000000"/>
                        </a:buClr>
                        <a:buSzPts val="1100"/>
                        <a:buFont typeface="Calibri"/>
                        <a:buChar char="●"/>
                      </a:pPr>
                      <a:r>
                        <a:rPr lang="en" sz="1100" u="none" cap="none" strike="noStrike">
                          <a:latin typeface="Calibri"/>
                          <a:ea typeface="Calibri"/>
                          <a:cs typeface="Calibri"/>
                          <a:sym typeface="Calibri"/>
                        </a:rPr>
                        <a:t>Measures of accountability (target outcomes, indicators, etc.)</a:t>
                      </a:r>
                      <a:endParaRPr sz="11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Calibri"/>
                          <a:ea typeface="Calibri"/>
                          <a:cs typeface="Calibri"/>
                          <a:sym typeface="Calibri"/>
                        </a:rPr>
                        <a:t>*Title V Needs Assessment done tent. Late Feb/March 2025</a:t>
                      </a:r>
                      <a:endParaRPr sz="1100" u="none" cap="none" strike="noStrike">
                        <a:latin typeface="Calibri"/>
                        <a:ea typeface="Calibri"/>
                        <a:cs typeface="Calibri"/>
                        <a:sym typeface="Calibri"/>
                      </a:endParaRPr>
                    </a:p>
                  </a:txBody>
                  <a:tcPr marT="91425" marB="91425" marR="91425" marL="91425"/>
                </a:tc>
              </a:tr>
              <a:tr h="4688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alibri"/>
                          <a:ea typeface="Calibri"/>
                          <a:cs typeface="Calibri"/>
                          <a:sym typeface="Calibri"/>
                        </a:rPr>
                        <a:t>Draft final strategic plan content and design</a:t>
                      </a:r>
                      <a:endParaRPr sz="1400" u="none" cap="none" strike="noStrike">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alibri"/>
                          <a:ea typeface="Calibri"/>
                          <a:cs typeface="Calibri"/>
                          <a:sym typeface="Calibri"/>
                        </a:rPr>
                        <a:t>By July 2025 (Presented at April and Summer meeting to TF)</a:t>
                      </a:r>
                      <a:endParaRPr sz="1400" u="none" cap="none" strike="noStrike">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Revised SP 2.0 (Final draft)</a:t>
                      </a:r>
                      <a:endParaRPr sz="1200" u="none" cap="none" strike="noStrike">
                        <a:latin typeface="Calibri"/>
                        <a:ea typeface="Calibri"/>
                        <a:cs typeface="Calibri"/>
                        <a:sym typeface="Calibri"/>
                      </a:endParaRPr>
                    </a:p>
                  </a:txBody>
                  <a:tcPr marT="91425" marB="91425" marR="91425" marL="91425"/>
                </a:tc>
              </a:tr>
              <a:tr h="4688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alibri"/>
                          <a:ea typeface="Calibri"/>
                          <a:cs typeface="Calibri"/>
                          <a:sym typeface="Calibri"/>
                        </a:rPr>
                        <a:t>Final plan submitted to HRSA</a:t>
                      </a:r>
                      <a:endParaRPr sz="1400" u="none" cap="none" strike="noStrike">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Calibri"/>
                          <a:ea typeface="Calibri"/>
                          <a:cs typeface="Calibri"/>
                          <a:sym typeface="Calibri"/>
                        </a:rPr>
                        <a:t>By Sept. 29, 2025</a:t>
                      </a:r>
                      <a:endParaRPr sz="1400" u="none" cap="none" strike="noStrike">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latin typeface="Calibri"/>
                          <a:ea typeface="Calibri"/>
                          <a:cs typeface="Calibri"/>
                          <a:sym typeface="Calibri"/>
                        </a:rPr>
                        <a:t>Final plan submitted</a:t>
                      </a:r>
                      <a:endParaRPr sz="1200" u="none" cap="none" strike="noStrike">
                        <a:latin typeface="Calibri"/>
                        <a:ea typeface="Calibri"/>
                        <a:cs typeface="Calibri"/>
                        <a:sym typeface="Calibri"/>
                      </a:endParaRPr>
                    </a:p>
                  </a:txBody>
                  <a:tcPr marT="91425" marB="91425" marR="91425" marL="91425"/>
                </a:tc>
              </a:tr>
            </a:tbl>
          </a:graphicData>
        </a:graphic>
      </p:graphicFrame>
      <p:sp>
        <p:nvSpPr>
          <p:cNvPr id="345" name="Google Shape;345;g30c59c30e67_0_22"/>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Timeline (Year 2, 2024-2025)</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49" name="Shape 349"/>
        <p:cNvGrpSpPr/>
        <p:nvPr/>
      </p:nvGrpSpPr>
      <p:grpSpPr>
        <a:xfrm>
          <a:off x="0" y="0"/>
          <a:ext cx="0" cy="0"/>
          <a:chOff x="0" y="0"/>
          <a:chExt cx="0" cy="0"/>
        </a:xfrm>
      </p:grpSpPr>
      <p:graphicFrame>
        <p:nvGraphicFramePr>
          <p:cNvPr id="350" name="Google Shape;350;g30c59c30e67_0_27"/>
          <p:cNvGraphicFramePr/>
          <p:nvPr/>
        </p:nvGraphicFramePr>
        <p:xfrm>
          <a:off x="828175" y="1853850"/>
          <a:ext cx="3000000" cy="3000000"/>
        </p:xfrm>
        <a:graphic>
          <a:graphicData uri="http://schemas.openxmlformats.org/drawingml/2006/table">
            <a:tbl>
              <a:tblPr>
                <a:noFill/>
                <a:tableStyleId>{81593406-2C30-41AE-A9E3-001D389450AC}</a:tableStyleId>
              </a:tblPr>
              <a:tblGrid>
                <a:gridCol w="2674600"/>
                <a:gridCol w="1877975"/>
                <a:gridCol w="3471200"/>
              </a:tblGrid>
              <a:tr h="468800">
                <a:tc>
                  <a:txBody>
                    <a:bodyPr/>
                    <a:lstStyle/>
                    <a:p>
                      <a:pPr indent="0" lvl="0" marL="0" marR="0" rtl="0" algn="l">
                        <a:lnSpc>
                          <a:spcPct val="100000"/>
                        </a:lnSpc>
                        <a:spcBef>
                          <a:spcPts val="0"/>
                        </a:spcBef>
                        <a:spcAft>
                          <a:spcPts val="0"/>
                        </a:spcAft>
                        <a:buClr>
                          <a:srgbClr val="000000"/>
                        </a:buClr>
                        <a:buSzPts val="1800"/>
                        <a:buFont typeface="Arial"/>
                        <a:buNone/>
                      </a:pPr>
                      <a:r>
                        <a:rPr b="1" lang="en" sz="1800" u="none" cap="none" strike="noStrike">
                          <a:solidFill>
                            <a:schemeClr val="lt1"/>
                          </a:solidFill>
                          <a:latin typeface="Calibri"/>
                          <a:ea typeface="Calibri"/>
                          <a:cs typeface="Calibri"/>
                          <a:sym typeface="Calibri"/>
                        </a:rPr>
                        <a:t>Milestone</a:t>
                      </a:r>
                      <a:endParaRPr b="1" sz="1800" u="none" cap="none" strike="noStrike">
                        <a:solidFill>
                          <a:schemeClr val="lt1"/>
                        </a:solidFill>
                        <a:latin typeface="Calibri"/>
                        <a:ea typeface="Calibri"/>
                        <a:cs typeface="Calibri"/>
                        <a:sym typeface="Calibri"/>
                      </a:endParaRPr>
                    </a:p>
                  </a:txBody>
                  <a:tcPr marT="91425" marB="91425" marR="91425" marL="91425">
                    <a:solidFill>
                      <a:schemeClr val="dk1"/>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 sz="1800" u="none" cap="none" strike="noStrike">
                          <a:solidFill>
                            <a:schemeClr val="lt1"/>
                          </a:solidFill>
                          <a:latin typeface="Calibri"/>
                          <a:ea typeface="Calibri"/>
                          <a:cs typeface="Calibri"/>
                          <a:sym typeface="Calibri"/>
                        </a:rPr>
                        <a:t>Deadline</a:t>
                      </a:r>
                      <a:endParaRPr b="1" sz="1800" u="none" cap="none" strike="noStrike">
                        <a:solidFill>
                          <a:schemeClr val="lt1"/>
                        </a:solidFill>
                        <a:latin typeface="Calibri"/>
                        <a:ea typeface="Calibri"/>
                        <a:cs typeface="Calibri"/>
                        <a:sym typeface="Calibri"/>
                      </a:endParaRPr>
                    </a:p>
                  </a:txBody>
                  <a:tcPr marT="91425" marB="91425" marR="91425" marL="91425">
                    <a:solidFill>
                      <a:schemeClr val="dk1"/>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 sz="1800" u="none" cap="none" strike="noStrike">
                          <a:solidFill>
                            <a:schemeClr val="lt1"/>
                          </a:solidFill>
                          <a:latin typeface="Calibri"/>
                          <a:ea typeface="Calibri"/>
                          <a:cs typeface="Calibri"/>
                          <a:sym typeface="Calibri"/>
                        </a:rPr>
                        <a:t>Deliverables</a:t>
                      </a:r>
                      <a:endParaRPr b="1" sz="1800" u="none" cap="none" strike="noStrike">
                        <a:solidFill>
                          <a:schemeClr val="lt1"/>
                        </a:solidFill>
                        <a:latin typeface="Calibri"/>
                        <a:ea typeface="Calibri"/>
                        <a:cs typeface="Calibri"/>
                        <a:sym typeface="Calibri"/>
                      </a:endParaRPr>
                    </a:p>
                  </a:txBody>
                  <a:tcPr marT="91425" marB="91425" marR="91425" marL="91425">
                    <a:solidFill>
                      <a:schemeClr val="dk1"/>
                    </a:solidFill>
                  </a:tcPr>
                </a:tc>
              </a:tr>
              <a:tr h="468800">
                <a:tc>
                  <a:txBody>
                    <a:bodyPr/>
                    <a:lstStyle/>
                    <a:p>
                      <a:pPr indent="0" lvl="0" marL="0" marR="0" rtl="0" algn="l">
                        <a:lnSpc>
                          <a:spcPct val="100000"/>
                        </a:lnSpc>
                        <a:spcBef>
                          <a:spcPts val="0"/>
                        </a:spcBef>
                        <a:spcAft>
                          <a:spcPts val="0"/>
                        </a:spcAft>
                        <a:buClr>
                          <a:srgbClr val="000000"/>
                        </a:buClr>
                        <a:buSzPts val="1800"/>
                        <a:buFont typeface="Arial"/>
                        <a:buNone/>
                      </a:pPr>
                      <a:r>
                        <a:rPr b="1" lang="en" sz="1800" u="none" cap="none" strike="noStrike">
                          <a:solidFill>
                            <a:schemeClr val="dk2"/>
                          </a:solidFill>
                          <a:latin typeface="Calibri"/>
                          <a:ea typeface="Calibri"/>
                          <a:cs typeface="Calibri"/>
                          <a:sym typeface="Calibri"/>
                        </a:rPr>
                        <a:t>?</a:t>
                      </a:r>
                      <a:endParaRPr b="1" sz="1800" u="none" cap="none" strike="noStrike">
                        <a:solidFill>
                          <a:schemeClr val="dk2"/>
                        </a:solidFill>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800"/>
                        <a:buFont typeface="Arial"/>
                        <a:buNone/>
                      </a:pPr>
                      <a:r>
                        <a:t/>
                      </a:r>
                      <a:endParaRPr b="1" sz="1800" u="none" cap="none" strike="noStrike">
                        <a:solidFill>
                          <a:schemeClr val="dk2"/>
                        </a:solidFill>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800"/>
                        <a:buFont typeface="Arial"/>
                        <a:buNone/>
                      </a:pPr>
                      <a:r>
                        <a:t/>
                      </a:r>
                      <a:endParaRPr b="1" sz="1800" u="none" cap="none" strike="noStrike">
                        <a:solidFill>
                          <a:schemeClr val="dk2"/>
                        </a:solidFill>
                        <a:latin typeface="Calibri"/>
                        <a:ea typeface="Calibri"/>
                        <a:cs typeface="Calibri"/>
                        <a:sym typeface="Calibri"/>
                      </a:endParaRPr>
                    </a:p>
                  </a:txBody>
                  <a:tcPr marT="91425" marB="91425" marR="91425" marL="91425"/>
                </a:tc>
              </a:tr>
            </a:tbl>
          </a:graphicData>
        </a:graphic>
      </p:graphicFrame>
      <p:sp>
        <p:nvSpPr>
          <p:cNvPr id="351" name="Google Shape;351;g30c59c30e67_0_27"/>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Timeline (Years 3-5, 2025-2028)</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g2c93f0265e3_0_266"/>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Strategic Plan Requirements (from HRSA)</a:t>
            </a:r>
            <a:endParaRPr/>
          </a:p>
        </p:txBody>
      </p:sp>
      <p:grpSp>
        <p:nvGrpSpPr>
          <p:cNvPr id="357" name="Google Shape;357;g2c93f0265e3_0_266"/>
          <p:cNvGrpSpPr/>
          <p:nvPr/>
        </p:nvGrpSpPr>
        <p:grpSpPr>
          <a:xfrm>
            <a:off x="675950" y="2043425"/>
            <a:ext cx="7839671" cy="2773800"/>
            <a:chOff x="675950" y="2043425"/>
            <a:chExt cx="7839671" cy="2773800"/>
          </a:xfrm>
        </p:grpSpPr>
        <p:sp>
          <p:nvSpPr>
            <p:cNvPr id="358" name="Google Shape;358;g2c93f0265e3_0_266"/>
            <p:cNvSpPr/>
            <p:nvPr/>
          </p:nvSpPr>
          <p:spPr>
            <a:xfrm>
              <a:off x="675950" y="2043425"/>
              <a:ext cx="769200" cy="2773800"/>
            </a:xfrm>
            <a:prstGeom prst="roundRect">
              <a:avLst>
                <a:gd fmla="val 16667"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359" name="Google Shape;359;g2c93f0265e3_0_266"/>
            <p:cNvSpPr txBox="1"/>
            <p:nvPr/>
          </p:nvSpPr>
          <p:spPr>
            <a:xfrm rot="-5400000">
              <a:off x="17550" y="3228275"/>
              <a:ext cx="1961700" cy="40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 sz="2800" u="none" cap="none" strike="noStrike">
                  <a:solidFill>
                    <a:schemeClr val="lt1"/>
                  </a:solidFill>
                  <a:latin typeface="Lato"/>
                  <a:ea typeface="Lato"/>
                  <a:cs typeface="Lato"/>
                  <a:sym typeface="Lato"/>
                </a:rPr>
                <a:t>Objectives</a:t>
              </a:r>
              <a:endParaRPr b="1" i="0" sz="2800" u="none" cap="none" strike="noStrike">
                <a:solidFill>
                  <a:schemeClr val="lt1"/>
                </a:solidFill>
                <a:latin typeface="Lato"/>
                <a:ea typeface="Lato"/>
                <a:cs typeface="Lato"/>
                <a:sym typeface="Lato"/>
              </a:endParaRPr>
            </a:p>
          </p:txBody>
        </p:sp>
        <p:grpSp>
          <p:nvGrpSpPr>
            <p:cNvPr id="360" name="Google Shape;360;g2c93f0265e3_0_266"/>
            <p:cNvGrpSpPr/>
            <p:nvPr/>
          </p:nvGrpSpPr>
          <p:grpSpPr>
            <a:xfrm>
              <a:off x="1647150" y="2043425"/>
              <a:ext cx="3045600" cy="2773800"/>
              <a:chOff x="1647150" y="2043425"/>
              <a:chExt cx="3045600" cy="2773800"/>
            </a:xfrm>
          </p:grpSpPr>
          <p:sp>
            <p:nvSpPr>
              <p:cNvPr id="361" name="Google Shape;361;g2c93f0265e3_0_266"/>
              <p:cNvSpPr/>
              <p:nvPr/>
            </p:nvSpPr>
            <p:spPr>
              <a:xfrm>
                <a:off x="1647150" y="2043425"/>
                <a:ext cx="3045600" cy="2773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362" name="Google Shape;362;g2c93f0265e3_0_266"/>
              <p:cNvSpPr txBox="1"/>
              <p:nvPr/>
            </p:nvSpPr>
            <p:spPr>
              <a:xfrm>
                <a:off x="1779250" y="2229875"/>
                <a:ext cx="2792700" cy="2331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By September 29, 2024, 100 percent of recipients will have developed a draft strategic plan to improve maternal health</a:t>
                </a:r>
                <a:endParaRPr b="1" i="0" sz="1100" u="none" cap="none" strike="noStrike">
                  <a:solidFill>
                    <a:srgbClr val="000000"/>
                  </a:solidFill>
                  <a:latin typeface="Calibri"/>
                  <a:ea typeface="Calibri"/>
                  <a:cs typeface="Calibri"/>
                  <a:sym typeface="Calibri"/>
                </a:endParaRPr>
              </a:p>
              <a:p>
                <a:pPr indent="-298450" lvl="0" marL="457200" marR="0" rtl="0" algn="l">
                  <a:lnSpc>
                    <a:spcPct val="115000"/>
                  </a:lnSpc>
                  <a:spcBef>
                    <a:spcPts val="0"/>
                  </a:spcBef>
                  <a:spcAft>
                    <a:spcPts val="0"/>
                  </a:spcAft>
                  <a:buClr>
                    <a:srgbClr val="000000"/>
                  </a:buClr>
                  <a:buSzPts val="1100"/>
                  <a:buFont typeface="Calibri"/>
                  <a:buChar char="-"/>
                </a:pPr>
                <a:r>
                  <a:rPr b="0" i="0" lang="en" sz="1100" u="none" cap="none" strike="noStrike">
                    <a:solidFill>
                      <a:srgbClr val="000000"/>
                    </a:solidFill>
                    <a:latin typeface="Calibri"/>
                    <a:ea typeface="Calibri"/>
                    <a:cs typeface="Calibri"/>
                    <a:sym typeface="Calibri"/>
                  </a:rPr>
                  <a:t>Including addressing identified health disparities and other gaps and incorporating activities outlined in the State Title V Needs Assessment. </a:t>
                </a:r>
                <a:endParaRPr b="0" i="0" sz="1100" u="none" cap="none" strike="noStrike">
                  <a:solidFill>
                    <a:srgbClr val="000000"/>
                  </a:solidFill>
                  <a:latin typeface="Calibri"/>
                  <a:ea typeface="Calibri"/>
                  <a:cs typeface="Calibri"/>
                  <a:sym typeface="Calibri"/>
                </a:endParaRPr>
              </a:p>
              <a:p>
                <a:pPr indent="-298450" lvl="0" marL="457200" marR="0" rtl="0" algn="l">
                  <a:lnSpc>
                    <a:spcPct val="115000"/>
                  </a:lnSpc>
                  <a:spcBef>
                    <a:spcPts val="0"/>
                  </a:spcBef>
                  <a:spcAft>
                    <a:spcPts val="0"/>
                  </a:spcAft>
                  <a:buClr>
                    <a:srgbClr val="000000"/>
                  </a:buClr>
                  <a:buSzPts val="1100"/>
                  <a:buFont typeface="Calibri"/>
                  <a:buChar char="-"/>
                </a:pPr>
                <a:r>
                  <a:rPr b="0" i="0" lang="en" sz="1100" u="none" cap="none" strike="noStrike">
                    <a:solidFill>
                      <a:srgbClr val="000000"/>
                    </a:solidFill>
                    <a:latin typeface="Calibri"/>
                    <a:ea typeface="Calibri"/>
                    <a:cs typeface="Calibri"/>
                    <a:sym typeface="Calibri"/>
                  </a:rPr>
                  <a:t>The Maternal Health Strategic Plan should reflect the most recent maternal health data available.</a:t>
                </a:r>
                <a:endParaRPr b="0" i="0" sz="1300" u="none" cap="none" strike="noStrike">
                  <a:solidFill>
                    <a:schemeClr val="accent1"/>
                  </a:solidFill>
                  <a:latin typeface="Lato"/>
                  <a:ea typeface="Lato"/>
                  <a:cs typeface="Lato"/>
                  <a:sym typeface="Lato"/>
                </a:endParaRPr>
              </a:p>
            </p:txBody>
          </p:sp>
        </p:grpSp>
        <p:grpSp>
          <p:nvGrpSpPr>
            <p:cNvPr id="363" name="Google Shape;363;g2c93f0265e3_0_266"/>
            <p:cNvGrpSpPr/>
            <p:nvPr/>
          </p:nvGrpSpPr>
          <p:grpSpPr>
            <a:xfrm>
              <a:off x="5016227" y="2043425"/>
              <a:ext cx="3499394" cy="2773800"/>
              <a:chOff x="5249250" y="2087050"/>
              <a:chExt cx="3045600" cy="2773800"/>
            </a:xfrm>
          </p:grpSpPr>
          <p:sp>
            <p:nvSpPr>
              <p:cNvPr id="364" name="Google Shape;364;g2c93f0265e3_0_266"/>
              <p:cNvSpPr/>
              <p:nvPr/>
            </p:nvSpPr>
            <p:spPr>
              <a:xfrm>
                <a:off x="5249250" y="2087050"/>
                <a:ext cx="3045600" cy="2773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365" name="Google Shape;365;g2c93f0265e3_0_266"/>
              <p:cNvSpPr txBox="1"/>
              <p:nvPr/>
            </p:nvSpPr>
            <p:spPr>
              <a:xfrm>
                <a:off x="5375700" y="2264825"/>
                <a:ext cx="2792700" cy="2331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en" sz="1100" u="none" cap="none" strike="noStrike">
                    <a:solidFill>
                      <a:srgbClr val="000000"/>
                    </a:solidFill>
                    <a:latin typeface="Calibri"/>
                    <a:ea typeface="Calibri"/>
                    <a:cs typeface="Calibri"/>
                    <a:sym typeface="Calibri"/>
                  </a:rPr>
                  <a:t>By September 29, 2025, each recipient and their established Maternal Health Task Force will update and finalize the Maternal Health Strategic Plan:</a:t>
                </a:r>
                <a:endParaRPr b="1" i="0" sz="1100" u="none" cap="none" strike="noStrike">
                  <a:solidFill>
                    <a:srgbClr val="000000"/>
                  </a:solidFill>
                  <a:latin typeface="Calibri"/>
                  <a:ea typeface="Calibri"/>
                  <a:cs typeface="Calibri"/>
                  <a:sym typeface="Calibri"/>
                </a:endParaRPr>
              </a:p>
              <a:p>
                <a:pPr indent="-298450" lvl="0" marL="457200" marR="0" rtl="0" algn="l">
                  <a:lnSpc>
                    <a:spcPct val="115000"/>
                  </a:lnSpc>
                  <a:spcBef>
                    <a:spcPts val="0"/>
                  </a:spcBef>
                  <a:spcAft>
                    <a:spcPts val="0"/>
                  </a:spcAft>
                  <a:buClr>
                    <a:srgbClr val="000000"/>
                  </a:buClr>
                  <a:buSzPts val="1100"/>
                  <a:buFont typeface="Calibri"/>
                  <a:buChar char="-"/>
                </a:pPr>
                <a:r>
                  <a:rPr b="0" i="0" lang="en" sz="1100" u="none" cap="none" strike="noStrike">
                    <a:solidFill>
                      <a:srgbClr val="000000"/>
                    </a:solidFill>
                    <a:latin typeface="Calibri"/>
                    <a:ea typeface="Calibri"/>
                    <a:cs typeface="Calibri"/>
                    <a:sym typeface="Calibri"/>
                  </a:rPr>
                  <a:t>by increasing the number of actionable recommendations based on state-level maternal health data </a:t>
                </a:r>
                <a:endParaRPr b="0" i="0" sz="1100" u="none" cap="none" strike="noStrike">
                  <a:solidFill>
                    <a:srgbClr val="000000"/>
                  </a:solidFill>
                  <a:latin typeface="Calibri"/>
                  <a:ea typeface="Calibri"/>
                  <a:cs typeface="Calibri"/>
                  <a:sym typeface="Calibri"/>
                </a:endParaRPr>
              </a:p>
              <a:p>
                <a:pPr indent="-298450" lvl="0" marL="457200" marR="0" rtl="0" algn="l">
                  <a:lnSpc>
                    <a:spcPct val="115000"/>
                  </a:lnSpc>
                  <a:spcBef>
                    <a:spcPts val="0"/>
                  </a:spcBef>
                  <a:spcAft>
                    <a:spcPts val="0"/>
                  </a:spcAft>
                  <a:buClr>
                    <a:srgbClr val="000000"/>
                  </a:buClr>
                  <a:buSzPts val="1100"/>
                  <a:buFont typeface="Calibri"/>
                  <a:buChar char="-"/>
                </a:pPr>
                <a:r>
                  <a:rPr b="0" i="0" lang="en" sz="1100" u="none" cap="none" strike="noStrike">
                    <a:solidFill>
                      <a:srgbClr val="000000"/>
                    </a:solidFill>
                    <a:latin typeface="Calibri"/>
                    <a:ea typeface="Calibri"/>
                    <a:cs typeface="Calibri"/>
                    <a:sym typeface="Calibri"/>
                  </a:rPr>
                  <a:t>Submit a final strategic plan to guide the work of the MHTF and the State MHI Program throughout the remainder of the project period.</a:t>
                </a:r>
                <a:endParaRPr b="0" i="0" sz="1300" u="none" cap="none" strike="noStrike">
                  <a:solidFill>
                    <a:schemeClr val="accent1"/>
                  </a:solidFill>
                  <a:latin typeface="Lato"/>
                  <a:ea typeface="Lato"/>
                  <a:cs typeface="Lato"/>
                  <a:sym typeface="Lato"/>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g2c93f0265e3_0_517"/>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Strategic Plan Requirements (from HRSA), cont.</a:t>
            </a:r>
            <a:endParaRPr/>
          </a:p>
        </p:txBody>
      </p:sp>
      <p:sp>
        <p:nvSpPr>
          <p:cNvPr id="371" name="Google Shape;371;g2c93f0265e3_0_517"/>
          <p:cNvSpPr txBox="1"/>
          <p:nvPr/>
        </p:nvSpPr>
        <p:spPr>
          <a:xfrm>
            <a:off x="660425" y="1919100"/>
            <a:ext cx="7792800" cy="269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 sz="1600" u="sng" cap="none" strike="noStrike">
                <a:solidFill>
                  <a:srgbClr val="000000"/>
                </a:solidFill>
                <a:latin typeface="Calibri"/>
                <a:ea typeface="Calibri"/>
                <a:cs typeface="Calibri"/>
                <a:sym typeface="Calibri"/>
              </a:rPr>
              <a:t>Overview of Maternal Health and Resources </a:t>
            </a:r>
            <a:endParaRPr b="1" i="0" sz="1600" u="sng" cap="none" strike="noStrike">
              <a:solidFill>
                <a:srgbClr val="000000"/>
              </a:solidFill>
              <a:latin typeface="Calibri"/>
              <a:ea typeface="Calibri"/>
              <a:cs typeface="Calibri"/>
              <a:sym typeface="Calibri"/>
            </a:endParaRPr>
          </a:p>
          <a:p>
            <a:pPr indent="-330200" lvl="0" marL="457200" marR="0" rtl="0" algn="l">
              <a:lnSpc>
                <a:spcPct val="100000"/>
              </a:lnSpc>
              <a:spcBef>
                <a:spcPts val="1000"/>
              </a:spcBef>
              <a:spcAft>
                <a:spcPts val="0"/>
              </a:spcAft>
              <a:buClr>
                <a:srgbClr val="000000"/>
              </a:buClr>
              <a:buSzPts val="1600"/>
              <a:buFont typeface="Calibri"/>
              <a:buChar char="●"/>
            </a:pPr>
            <a:r>
              <a:rPr b="0" i="0" lang="en" sz="1600" u="none" cap="none" strike="noStrike">
                <a:solidFill>
                  <a:srgbClr val="000000"/>
                </a:solidFill>
                <a:latin typeface="Calibri"/>
                <a:ea typeface="Calibri"/>
                <a:cs typeface="Calibri"/>
                <a:sym typeface="Calibri"/>
              </a:rPr>
              <a:t>Identify state-level maternal health strengths, challenges, and gaps in improving maternal health and wellness</a:t>
            </a:r>
            <a:endParaRPr b="0" i="0" sz="1600" u="none" cap="none" strike="noStrike">
              <a:solidFill>
                <a:srgbClr val="000000"/>
              </a:solidFill>
              <a:latin typeface="Calibri"/>
              <a:ea typeface="Calibri"/>
              <a:cs typeface="Calibri"/>
              <a:sym typeface="Calibri"/>
            </a:endParaRPr>
          </a:p>
          <a:p>
            <a:pPr indent="-330200" lvl="0" marL="457200" marR="0" rtl="0" algn="l">
              <a:lnSpc>
                <a:spcPct val="100000"/>
              </a:lnSpc>
              <a:spcBef>
                <a:spcPts val="1000"/>
              </a:spcBef>
              <a:spcAft>
                <a:spcPts val="0"/>
              </a:spcAft>
              <a:buClr>
                <a:srgbClr val="000000"/>
              </a:buClr>
              <a:buSzPts val="1600"/>
              <a:buFont typeface="Calibri"/>
              <a:buChar char="●"/>
            </a:pPr>
            <a:r>
              <a:rPr b="0" i="0" lang="en" sz="1600" u="none" cap="none" strike="noStrike">
                <a:solidFill>
                  <a:srgbClr val="000000"/>
                </a:solidFill>
                <a:latin typeface="Calibri"/>
                <a:ea typeface="Calibri"/>
                <a:cs typeface="Calibri"/>
                <a:sym typeface="Calibri"/>
              </a:rPr>
              <a:t>Existing maternal health initiatives within your state; and, </a:t>
            </a:r>
            <a:endParaRPr b="0" i="0" sz="1600" u="none" cap="none" strike="noStrike">
              <a:solidFill>
                <a:srgbClr val="000000"/>
              </a:solidFill>
              <a:latin typeface="Calibri"/>
              <a:ea typeface="Calibri"/>
              <a:cs typeface="Calibri"/>
              <a:sym typeface="Calibri"/>
            </a:endParaRPr>
          </a:p>
          <a:p>
            <a:pPr indent="-330200" lvl="0" marL="457200" marR="0" rtl="0" algn="l">
              <a:lnSpc>
                <a:spcPct val="100000"/>
              </a:lnSpc>
              <a:spcBef>
                <a:spcPts val="1000"/>
              </a:spcBef>
              <a:spcAft>
                <a:spcPts val="0"/>
              </a:spcAft>
              <a:buClr>
                <a:srgbClr val="000000"/>
              </a:buClr>
              <a:buSzPts val="1600"/>
              <a:buFont typeface="Calibri"/>
              <a:buChar char="●"/>
            </a:pPr>
            <a:r>
              <a:rPr b="0" i="0" lang="en" sz="1600" u="none" cap="none" strike="noStrike">
                <a:solidFill>
                  <a:srgbClr val="000000"/>
                </a:solidFill>
                <a:latin typeface="Calibri"/>
                <a:ea typeface="Calibri"/>
                <a:cs typeface="Calibri"/>
                <a:sym typeface="Calibri"/>
              </a:rPr>
              <a:t>The MHSP should reflect and include the alignment of the most recent maternal health data available </a:t>
            </a:r>
            <a:endParaRPr b="0" i="0" sz="1600" u="none" cap="none" strike="noStrike">
              <a:solidFill>
                <a:srgbClr val="000000"/>
              </a:solidFill>
              <a:latin typeface="Calibri"/>
              <a:ea typeface="Calibri"/>
              <a:cs typeface="Calibri"/>
              <a:sym typeface="Calibri"/>
            </a:endParaRPr>
          </a:p>
          <a:p>
            <a:pPr indent="-330200" lvl="1" marL="914400" marR="0" rtl="0" algn="l">
              <a:lnSpc>
                <a:spcPct val="100000"/>
              </a:lnSpc>
              <a:spcBef>
                <a:spcPts val="1000"/>
              </a:spcBef>
              <a:spcAft>
                <a:spcPts val="1000"/>
              </a:spcAft>
              <a:buClr>
                <a:srgbClr val="000000"/>
              </a:buClr>
              <a:buSzPts val="1600"/>
              <a:buFont typeface="Calibri"/>
              <a:buChar char="○"/>
            </a:pPr>
            <a:r>
              <a:rPr b="0" i="0" lang="en" sz="1600" u="none" cap="none" strike="noStrike">
                <a:solidFill>
                  <a:srgbClr val="000000"/>
                </a:solidFill>
                <a:latin typeface="Calibri"/>
                <a:ea typeface="Calibri"/>
                <a:cs typeface="Calibri"/>
                <a:sym typeface="Calibri"/>
              </a:rPr>
              <a:t>i.e. Maternal Mortality Review Committee (MMRC) findings and recommendations, state maternal mortality and/or severe maternal morbidity reports, Title V Needs Assessment, etc. </a:t>
            </a:r>
            <a:endParaRPr b="0" i="0" sz="2000" u="none" cap="none" strike="noStrike">
              <a:solidFill>
                <a:schemeClr val="accen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g2c93f0265e3_0_531"/>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Strategic Plan Requirements (from HRSA), cont.</a:t>
            </a:r>
            <a:endParaRPr/>
          </a:p>
        </p:txBody>
      </p:sp>
      <p:sp>
        <p:nvSpPr>
          <p:cNvPr id="377" name="Google Shape;377;g2c93f0265e3_0_531"/>
          <p:cNvSpPr txBox="1"/>
          <p:nvPr/>
        </p:nvSpPr>
        <p:spPr>
          <a:xfrm>
            <a:off x="660425" y="1919100"/>
            <a:ext cx="7792800" cy="2696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1" i="0" lang="en" sz="2000" u="sng" cap="none" strike="noStrike">
                <a:solidFill>
                  <a:srgbClr val="000000"/>
                </a:solidFill>
                <a:latin typeface="Calibri"/>
                <a:ea typeface="Calibri"/>
                <a:cs typeface="Calibri"/>
                <a:sym typeface="Calibri"/>
              </a:rPr>
              <a:t>Description of Maternal Health Task Force  </a:t>
            </a:r>
            <a:endParaRPr b="1" i="0" sz="2000" u="sng" cap="none" strike="noStrike">
              <a:solidFill>
                <a:srgbClr val="000000"/>
              </a:solidFill>
              <a:latin typeface="Calibri"/>
              <a:ea typeface="Calibri"/>
              <a:cs typeface="Calibri"/>
              <a:sym typeface="Calibri"/>
            </a:endParaRPr>
          </a:p>
          <a:p>
            <a:pPr indent="-342900" lvl="0" marL="457200" marR="0" rtl="0" algn="l">
              <a:lnSpc>
                <a:spcPct val="115000"/>
              </a:lnSpc>
              <a:spcBef>
                <a:spcPts val="0"/>
              </a:spcBef>
              <a:spcAft>
                <a:spcPts val="0"/>
              </a:spcAft>
              <a:buClr>
                <a:srgbClr val="000000"/>
              </a:buClr>
              <a:buSzPts val="1800"/>
              <a:buFont typeface="Calibri"/>
              <a:buChar char="●"/>
            </a:pPr>
            <a:r>
              <a:rPr b="0" i="0" lang="en" sz="1800" u="none" cap="none" strike="noStrike">
                <a:solidFill>
                  <a:srgbClr val="000000"/>
                </a:solidFill>
                <a:latin typeface="Calibri"/>
                <a:ea typeface="Calibri"/>
                <a:cs typeface="Calibri"/>
                <a:sym typeface="Calibri"/>
              </a:rPr>
              <a:t>Mission, vision and key drivers; </a:t>
            </a:r>
            <a:endParaRPr b="0" i="0" sz="1800" u="none" cap="none" strike="noStrike">
              <a:solidFill>
                <a:srgbClr val="000000"/>
              </a:solidFill>
              <a:latin typeface="Calibri"/>
              <a:ea typeface="Calibri"/>
              <a:cs typeface="Calibri"/>
              <a:sym typeface="Calibri"/>
            </a:endParaRPr>
          </a:p>
          <a:p>
            <a:pPr indent="-342900" lvl="0" marL="457200" marR="0" rtl="0" algn="l">
              <a:lnSpc>
                <a:spcPct val="115000"/>
              </a:lnSpc>
              <a:spcBef>
                <a:spcPts val="0"/>
              </a:spcBef>
              <a:spcAft>
                <a:spcPts val="0"/>
              </a:spcAft>
              <a:buClr>
                <a:srgbClr val="000000"/>
              </a:buClr>
              <a:buSzPts val="1800"/>
              <a:buFont typeface="Calibri"/>
              <a:buChar char="●"/>
            </a:pPr>
            <a:r>
              <a:rPr b="0" i="0" lang="en" sz="1800" u="none" cap="none" strike="noStrike">
                <a:solidFill>
                  <a:srgbClr val="000000"/>
                </a:solidFill>
                <a:latin typeface="Calibri"/>
                <a:ea typeface="Calibri"/>
                <a:cs typeface="Calibri"/>
                <a:sym typeface="Calibri"/>
              </a:rPr>
              <a:t>Membership by organization name and roles </a:t>
            </a:r>
            <a:endParaRPr b="0" i="0" sz="1800" u="none" cap="none" strike="noStrike">
              <a:solidFill>
                <a:srgbClr val="000000"/>
              </a:solidFill>
              <a:latin typeface="Calibri"/>
              <a:ea typeface="Calibri"/>
              <a:cs typeface="Calibri"/>
              <a:sym typeface="Calibri"/>
            </a:endParaRPr>
          </a:p>
          <a:p>
            <a:pPr indent="-342900" lvl="0" marL="457200" marR="0" rtl="0" algn="l">
              <a:lnSpc>
                <a:spcPct val="115000"/>
              </a:lnSpc>
              <a:spcBef>
                <a:spcPts val="0"/>
              </a:spcBef>
              <a:spcAft>
                <a:spcPts val="0"/>
              </a:spcAft>
              <a:buClr>
                <a:srgbClr val="000000"/>
              </a:buClr>
              <a:buSzPts val="1800"/>
              <a:buFont typeface="Calibri"/>
              <a:buChar char="●"/>
            </a:pPr>
            <a:r>
              <a:rPr b="0" i="0" lang="en" sz="1800" u="none" cap="none" strike="noStrike">
                <a:solidFill>
                  <a:srgbClr val="000000"/>
                </a:solidFill>
                <a:latin typeface="Calibri"/>
                <a:ea typeface="Calibri"/>
                <a:cs typeface="Calibri"/>
                <a:sym typeface="Calibri"/>
              </a:rPr>
              <a:t>Percent makeup of the MHTF (clinical vs community members); and, </a:t>
            </a:r>
            <a:endParaRPr b="0" i="0" sz="1800" u="none" cap="none" strike="noStrike">
              <a:solidFill>
                <a:srgbClr val="000000"/>
              </a:solidFill>
              <a:latin typeface="Calibri"/>
              <a:ea typeface="Calibri"/>
              <a:cs typeface="Calibri"/>
              <a:sym typeface="Calibri"/>
            </a:endParaRPr>
          </a:p>
          <a:p>
            <a:pPr indent="-342900" lvl="0" marL="457200" marR="0" rtl="0" algn="l">
              <a:lnSpc>
                <a:spcPct val="115000"/>
              </a:lnSpc>
              <a:spcBef>
                <a:spcPts val="0"/>
              </a:spcBef>
              <a:spcAft>
                <a:spcPts val="0"/>
              </a:spcAft>
              <a:buClr>
                <a:srgbClr val="000000"/>
              </a:buClr>
              <a:buSzPts val="1800"/>
              <a:buFont typeface="Calibri"/>
              <a:buChar char="●"/>
            </a:pPr>
            <a:r>
              <a:rPr b="0" i="0" lang="en" sz="1800" u="none" cap="none" strike="noStrike">
                <a:solidFill>
                  <a:srgbClr val="000000"/>
                </a:solidFill>
                <a:latin typeface="Calibri"/>
                <a:ea typeface="Calibri"/>
                <a:cs typeface="Calibri"/>
                <a:sym typeface="Calibri"/>
              </a:rPr>
              <a:t>Overview of meeting frequency and planned activities for the remainder of the project period.  </a:t>
            </a:r>
            <a:endParaRPr b="1" i="0" sz="18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g2c93f0265e3_0_536"/>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Strategic Plan Requirements (from HRSA), cont.</a:t>
            </a:r>
            <a:endParaRPr/>
          </a:p>
        </p:txBody>
      </p:sp>
      <p:sp>
        <p:nvSpPr>
          <p:cNvPr id="383" name="Google Shape;383;g2c93f0265e3_0_536"/>
          <p:cNvSpPr txBox="1"/>
          <p:nvPr/>
        </p:nvSpPr>
        <p:spPr>
          <a:xfrm>
            <a:off x="660425" y="1919100"/>
            <a:ext cx="7792800" cy="269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sng" cap="none" strike="noStrike">
                <a:solidFill>
                  <a:srgbClr val="000000"/>
                </a:solidFill>
                <a:latin typeface="Calibri"/>
                <a:ea typeface="Calibri"/>
                <a:cs typeface="Calibri"/>
                <a:sym typeface="Calibri"/>
              </a:rPr>
              <a:t>State MHI Program Goals and Strategic Plan </a:t>
            </a:r>
            <a:endParaRPr b="1" i="0" sz="1800" u="sng" cap="none" strike="noStrike">
              <a:solidFill>
                <a:srgbClr val="000000"/>
              </a:solidFill>
              <a:latin typeface="Calibri"/>
              <a:ea typeface="Calibri"/>
              <a:cs typeface="Calibri"/>
              <a:sym typeface="Calibri"/>
            </a:endParaRPr>
          </a:p>
          <a:p>
            <a:pPr indent="-317500" lvl="0" marL="457200" marR="0" rtl="0" algn="l">
              <a:lnSpc>
                <a:spcPct val="100000"/>
              </a:lnSpc>
              <a:spcBef>
                <a:spcPts val="0"/>
              </a:spcBef>
              <a:spcAft>
                <a:spcPts val="0"/>
              </a:spcAft>
              <a:buClr>
                <a:srgbClr val="000000"/>
              </a:buClr>
              <a:buSzPts val="1400"/>
              <a:buFont typeface="Calibri"/>
              <a:buChar char="●"/>
            </a:pPr>
            <a:r>
              <a:rPr b="0" i="0" lang="en" sz="1400" u="none" cap="none" strike="noStrike">
                <a:solidFill>
                  <a:srgbClr val="000000"/>
                </a:solidFill>
                <a:latin typeface="Calibri"/>
                <a:ea typeface="Calibri"/>
                <a:cs typeface="Calibri"/>
                <a:sym typeface="Calibri"/>
              </a:rPr>
              <a:t>Highlight your overarching program goals from 2023 – 2028; </a:t>
            </a:r>
            <a:endParaRPr b="0" i="0" sz="1400" u="none" cap="none" strike="noStrike">
              <a:solidFill>
                <a:srgbClr val="000000"/>
              </a:solidFill>
              <a:latin typeface="Calibri"/>
              <a:ea typeface="Calibri"/>
              <a:cs typeface="Calibri"/>
              <a:sym typeface="Calibri"/>
            </a:endParaRPr>
          </a:p>
          <a:p>
            <a:pPr indent="-317500" lvl="0" marL="457200" marR="0" rtl="0" algn="l">
              <a:lnSpc>
                <a:spcPct val="100000"/>
              </a:lnSpc>
              <a:spcBef>
                <a:spcPts val="0"/>
              </a:spcBef>
              <a:spcAft>
                <a:spcPts val="0"/>
              </a:spcAft>
              <a:buClr>
                <a:srgbClr val="000000"/>
              </a:buClr>
              <a:buSzPts val="1400"/>
              <a:buFont typeface="Calibri"/>
              <a:buChar char="●"/>
            </a:pPr>
            <a:r>
              <a:rPr b="0" i="0" lang="en" sz="1400" u="none" cap="none" strike="noStrike">
                <a:solidFill>
                  <a:srgbClr val="000000"/>
                </a:solidFill>
                <a:latin typeface="Calibri"/>
                <a:ea typeface="Calibri"/>
                <a:cs typeface="Calibri"/>
                <a:sym typeface="Calibri"/>
              </a:rPr>
              <a:t>Outline strategies to address maternal health needs in the below topic areas. Detail timeline for strategies to be initiated and implemented, and who is responsible:  </a:t>
            </a:r>
            <a:endParaRPr b="0" i="0" sz="1400" u="none" cap="none" strike="noStrike">
              <a:solidFill>
                <a:srgbClr val="000000"/>
              </a:solidFill>
              <a:latin typeface="Calibri"/>
              <a:ea typeface="Calibri"/>
              <a:cs typeface="Calibri"/>
              <a:sym typeface="Calibri"/>
            </a:endParaRPr>
          </a:p>
          <a:p>
            <a:pPr indent="-317500" lvl="1" marL="914400" marR="0" rtl="0" algn="l">
              <a:lnSpc>
                <a:spcPct val="100000"/>
              </a:lnSpc>
              <a:spcBef>
                <a:spcPts val="0"/>
              </a:spcBef>
              <a:spcAft>
                <a:spcPts val="0"/>
              </a:spcAft>
              <a:buClr>
                <a:srgbClr val="000000"/>
              </a:buClr>
              <a:buSzPts val="1400"/>
              <a:buFont typeface="Calibri"/>
              <a:buChar char="○"/>
            </a:pPr>
            <a:r>
              <a:rPr b="0" i="0" lang="en" sz="1400" u="none" cap="none" strike="noStrike">
                <a:solidFill>
                  <a:srgbClr val="000000"/>
                </a:solidFill>
                <a:latin typeface="Calibri"/>
                <a:ea typeface="Calibri"/>
                <a:cs typeface="Calibri"/>
                <a:sym typeface="Calibri"/>
              </a:rPr>
              <a:t>Direct clinical care  </a:t>
            </a:r>
            <a:endParaRPr b="0" i="0" sz="1400" u="none" cap="none" strike="noStrike">
              <a:solidFill>
                <a:srgbClr val="000000"/>
              </a:solidFill>
              <a:latin typeface="Calibri"/>
              <a:ea typeface="Calibri"/>
              <a:cs typeface="Calibri"/>
              <a:sym typeface="Calibri"/>
            </a:endParaRPr>
          </a:p>
          <a:p>
            <a:pPr indent="-317500" lvl="1" marL="914400" marR="0" rtl="0" algn="l">
              <a:lnSpc>
                <a:spcPct val="100000"/>
              </a:lnSpc>
              <a:spcBef>
                <a:spcPts val="0"/>
              </a:spcBef>
              <a:spcAft>
                <a:spcPts val="0"/>
              </a:spcAft>
              <a:buClr>
                <a:srgbClr val="000000"/>
              </a:buClr>
              <a:buSzPts val="1400"/>
              <a:buFont typeface="Calibri"/>
              <a:buChar char="○"/>
            </a:pPr>
            <a:r>
              <a:rPr b="0" i="0" lang="en" sz="1400" u="none" cap="none" strike="noStrike">
                <a:solidFill>
                  <a:srgbClr val="000000"/>
                </a:solidFill>
                <a:latin typeface="Calibri"/>
                <a:ea typeface="Calibri"/>
                <a:cs typeface="Calibri"/>
                <a:sym typeface="Calibri"/>
              </a:rPr>
              <a:t>Workforce training </a:t>
            </a:r>
            <a:endParaRPr b="0" i="0" sz="1400" u="none" cap="none" strike="noStrike">
              <a:solidFill>
                <a:srgbClr val="000000"/>
              </a:solidFill>
              <a:latin typeface="Calibri"/>
              <a:ea typeface="Calibri"/>
              <a:cs typeface="Calibri"/>
              <a:sym typeface="Calibri"/>
            </a:endParaRPr>
          </a:p>
          <a:p>
            <a:pPr indent="-317500" lvl="1" marL="914400" marR="0" rtl="0" algn="l">
              <a:lnSpc>
                <a:spcPct val="100000"/>
              </a:lnSpc>
              <a:spcBef>
                <a:spcPts val="0"/>
              </a:spcBef>
              <a:spcAft>
                <a:spcPts val="0"/>
              </a:spcAft>
              <a:buClr>
                <a:srgbClr val="000000"/>
              </a:buClr>
              <a:buSzPts val="1400"/>
              <a:buFont typeface="Calibri"/>
              <a:buChar char="○"/>
            </a:pPr>
            <a:r>
              <a:rPr b="0" i="0" lang="en" sz="1400" u="none" cap="none" strike="noStrike">
                <a:solidFill>
                  <a:srgbClr val="000000"/>
                </a:solidFill>
                <a:latin typeface="Calibri"/>
                <a:ea typeface="Calibri"/>
                <a:cs typeface="Calibri"/>
                <a:sym typeface="Calibri"/>
              </a:rPr>
              <a:t>Maternal health data enhancements </a:t>
            </a:r>
            <a:endParaRPr b="0" i="0" sz="1400" u="none" cap="none" strike="noStrike">
              <a:solidFill>
                <a:srgbClr val="000000"/>
              </a:solidFill>
              <a:latin typeface="Calibri"/>
              <a:ea typeface="Calibri"/>
              <a:cs typeface="Calibri"/>
              <a:sym typeface="Calibri"/>
            </a:endParaRPr>
          </a:p>
          <a:p>
            <a:pPr indent="-317500" lvl="1" marL="914400" marR="0" rtl="0" algn="l">
              <a:lnSpc>
                <a:spcPct val="100000"/>
              </a:lnSpc>
              <a:spcBef>
                <a:spcPts val="0"/>
              </a:spcBef>
              <a:spcAft>
                <a:spcPts val="0"/>
              </a:spcAft>
              <a:buClr>
                <a:srgbClr val="000000"/>
              </a:buClr>
              <a:buSzPts val="1400"/>
              <a:buFont typeface="Calibri"/>
              <a:buChar char="○"/>
            </a:pPr>
            <a:r>
              <a:rPr b="0" i="0" lang="en" sz="1400" u="none" cap="none" strike="noStrike">
                <a:solidFill>
                  <a:srgbClr val="000000"/>
                </a:solidFill>
                <a:latin typeface="Calibri"/>
                <a:ea typeface="Calibri"/>
                <a:cs typeface="Calibri"/>
                <a:sym typeface="Calibri"/>
              </a:rPr>
              <a:t>Community engagement </a:t>
            </a:r>
            <a:endParaRPr b="0" i="0" sz="1400" u="none" cap="none" strike="noStrike">
              <a:solidFill>
                <a:srgbClr val="000000"/>
              </a:solidFill>
              <a:latin typeface="Calibri"/>
              <a:ea typeface="Calibri"/>
              <a:cs typeface="Calibri"/>
              <a:sym typeface="Calibri"/>
            </a:endParaRPr>
          </a:p>
          <a:p>
            <a:pPr indent="-317500" lvl="1" marL="914400" marR="0" rtl="0" algn="l">
              <a:lnSpc>
                <a:spcPct val="100000"/>
              </a:lnSpc>
              <a:spcBef>
                <a:spcPts val="0"/>
              </a:spcBef>
              <a:spcAft>
                <a:spcPts val="0"/>
              </a:spcAft>
              <a:buClr>
                <a:srgbClr val="000000"/>
              </a:buClr>
              <a:buSzPts val="1400"/>
              <a:buFont typeface="Calibri"/>
              <a:buChar char="○"/>
            </a:pPr>
            <a:r>
              <a:rPr b="0" i="0" lang="en" sz="1400" u="none" cap="none" strike="noStrike">
                <a:solidFill>
                  <a:srgbClr val="000000"/>
                </a:solidFill>
                <a:latin typeface="Calibri"/>
                <a:ea typeface="Calibri"/>
                <a:cs typeface="Calibri"/>
                <a:sym typeface="Calibri"/>
              </a:rPr>
              <a:t>Other (specify)  </a:t>
            </a:r>
            <a:endParaRPr b="0" i="0" sz="1400" u="none" cap="none" strike="noStrike">
              <a:solidFill>
                <a:srgbClr val="000000"/>
              </a:solidFill>
              <a:latin typeface="Calibri"/>
              <a:ea typeface="Calibri"/>
              <a:cs typeface="Calibri"/>
              <a:sym typeface="Calibri"/>
            </a:endParaRPr>
          </a:p>
          <a:p>
            <a:pPr indent="-317500" lvl="0" marL="457200" marR="0" rtl="0" algn="l">
              <a:lnSpc>
                <a:spcPct val="100000"/>
              </a:lnSpc>
              <a:spcBef>
                <a:spcPts val="0"/>
              </a:spcBef>
              <a:spcAft>
                <a:spcPts val="0"/>
              </a:spcAft>
              <a:buClr>
                <a:srgbClr val="000000"/>
              </a:buClr>
              <a:buSzPts val="1400"/>
              <a:buFont typeface="Calibri"/>
              <a:buChar char="●"/>
            </a:pPr>
            <a:r>
              <a:rPr b="0" i="0" lang="en" sz="1400" u="none" cap="none" strike="noStrike">
                <a:solidFill>
                  <a:srgbClr val="000000"/>
                </a:solidFill>
                <a:latin typeface="Calibri"/>
                <a:ea typeface="Calibri"/>
                <a:cs typeface="Calibri"/>
                <a:sym typeface="Calibri"/>
              </a:rPr>
              <a:t>Identify how maternal health strategies align with the most recent Title V Needs Assessment and State Action Plan. </a:t>
            </a:r>
            <a:endParaRPr b="0" i="0" sz="1400" u="none" cap="none" strike="noStrike">
              <a:solidFill>
                <a:srgbClr val="000000"/>
              </a:solidFill>
              <a:latin typeface="Calibri"/>
              <a:ea typeface="Calibri"/>
              <a:cs typeface="Calibri"/>
              <a:sym typeface="Calibri"/>
            </a:endParaRPr>
          </a:p>
          <a:p>
            <a:pPr indent="-317500" lvl="0" marL="457200" marR="0" rtl="0" algn="l">
              <a:lnSpc>
                <a:spcPct val="100000"/>
              </a:lnSpc>
              <a:spcBef>
                <a:spcPts val="0"/>
              </a:spcBef>
              <a:spcAft>
                <a:spcPts val="0"/>
              </a:spcAft>
              <a:buClr>
                <a:srgbClr val="000000"/>
              </a:buClr>
              <a:buSzPts val="1400"/>
              <a:buFont typeface="Calibri"/>
              <a:buChar char="●"/>
            </a:pPr>
            <a:r>
              <a:rPr b="0" i="0" lang="en" sz="1400" u="none" cap="none" strike="noStrike">
                <a:solidFill>
                  <a:srgbClr val="000000"/>
                </a:solidFill>
                <a:latin typeface="Calibri"/>
                <a:ea typeface="Calibri"/>
                <a:cs typeface="Calibri"/>
                <a:sym typeface="Calibri"/>
              </a:rPr>
              <a:t>Highlight the innovations that will be implemented to support maternal health. Provide a rationale as to what makes it innovative in your state. </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g2c93f0265e3_0_151"/>
          <p:cNvSpPr txBox="1"/>
          <p:nvPr>
            <p:ph type="title"/>
          </p:nvPr>
        </p:nvSpPr>
        <p:spPr>
          <a:xfrm>
            <a:off x="729450" y="864300"/>
            <a:ext cx="7021200" cy="29850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3600"/>
              <a:buNone/>
            </a:pPr>
            <a:r>
              <a:rPr lang="en"/>
              <a:t>SP 2.0 Draft Goals and Objectives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g2c93f0265e3_0_165"/>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Summary of Revised SP 2.0 Goals and Objectives</a:t>
            </a:r>
            <a:endParaRPr/>
          </a:p>
        </p:txBody>
      </p:sp>
      <p:graphicFrame>
        <p:nvGraphicFramePr>
          <p:cNvPr id="394" name="Google Shape;394;g2c93f0265e3_0_165"/>
          <p:cNvGraphicFramePr/>
          <p:nvPr/>
        </p:nvGraphicFramePr>
        <p:xfrm>
          <a:off x="685650" y="2006250"/>
          <a:ext cx="3000000" cy="3000000"/>
        </p:xfrm>
        <a:graphic>
          <a:graphicData uri="http://schemas.openxmlformats.org/drawingml/2006/table">
            <a:tbl>
              <a:tblPr>
                <a:noFill/>
                <a:tableStyleId>{81593406-2C30-41AE-A9E3-001D389450AC}</a:tableStyleId>
              </a:tblPr>
              <a:tblGrid>
                <a:gridCol w="7507050"/>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chemeClr val="lt1"/>
                          </a:solidFill>
                        </a:rPr>
                        <a:t>Overarching Goal: Promote Equity and Mobilize against Racism in Maternal Health</a:t>
                      </a:r>
                      <a:endParaRPr b="1" sz="1400" u="none" cap="none" strike="noStrike">
                        <a:solidFill>
                          <a:schemeClr val="lt1"/>
                        </a:solidFill>
                      </a:endParaRPr>
                    </a:p>
                  </a:txBody>
                  <a:tcPr marT="91425" marB="91425" marR="91425" marL="91425">
                    <a:solidFill>
                      <a:schemeClr val="dk1"/>
                    </a:solidFill>
                  </a:tcPr>
                </a:tc>
              </a:tr>
              <a:tr h="381000">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t>Goal 1</a:t>
                      </a:r>
                      <a:r>
                        <a:rPr lang="en" sz="1200" u="none" cap="none" strike="noStrike"/>
                        <a:t>: Achieve maternal health (across the preconception, prenatal and birth, postpartum and interconception periods) through the implementation of effective and accountable community-based programs, legislative action and advocacy for necessary policy change grounded in ongoing input and regular feedback from the birthing community. </a:t>
                      </a:r>
                      <a:endParaRPr sz="12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t>Goal 2</a:t>
                      </a:r>
                      <a:r>
                        <a:rPr lang="en" sz="1200" u="none" cap="none" strike="noStrike"/>
                        <a:t>: Develop strategies that acknowledge the influence of the social and structural determinants of health and racism and cultivate an environment in which birthing people, families, and communities thrive.</a:t>
                      </a:r>
                      <a:endParaRPr sz="12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t>Goal 3</a:t>
                      </a:r>
                      <a:r>
                        <a:rPr lang="en" sz="1200" u="none" cap="none" strike="noStrike"/>
                        <a:t>: Improve the ongoing collection and utilization of data on maternal health outcomes (including data on structural racism and its impact on maternal health) to help birthing people make informed family planning and healthcare decisions.</a:t>
                      </a:r>
                      <a:endParaRPr sz="1200" u="none" cap="none" strike="noStrike"/>
                    </a:p>
                  </a:txBody>
                  <a:tcPr marT="91425" marB="91425" marR="91425" marL="91425"/>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b="1" lang="en" u="sng"/>
              <a:t>In-person</a:t>
            </a:r>
            <a:endParaRPr b="1" u="sng"/>
          </a:p>
          <a:p>
            <a:pPr indent="-311150" lvl="0" marL="457200" rtl="0" algn="l">
              <a:lnSpc>
                <a:spcPct val="115000"/>
              </a:lnSpc>
              <a:spcBef>
                <a:spcPts val="1200"/>
              </a:spcBef>
              <a:spcAft>
                <a:spcPts val="0"/>
              </a:spcAft>
              <a:buSzPts val="1300"/>
              <a:buChar char="●"/>
            </a:pPr>
            <a:r>
              <a:rPr lang="en"/>
              <a:t>Please sign in!</a:t>
            </a:r>
            <a:endParaRPr/>
          </a:p>
          <a:p>
            <a:pPr indent="0" lvl="0" marL="0" rtl="0" algn="l">
              <a:lnSpc>
                <a:spcPct val="115000"/>
              </a:lnSpc>
              <a:spcBef>
                <a:spcPts val="1200"/>
              </a:spcBef>
              <a:spcAft>
                <a:spcPts val="0"/>
              </a:spcAft>
              <a:buNone/>
            </a:pPr>
            <a:r>
              <a:rPr b="1" lang="en" u="sng"/>
              <a:t>Online</a:t>
            </a:r>
            <a:endParaRPr b="1" u="sng"/>
          </a:p>
          <a:p>
            <a:pPr indent="-311150" lvl="0" marL="457200" rtl="0" algn="l">
              <a:lnSpc>
                <a:spcPct val="115000"/>
              </a:lnSpc>
              <a:spcBef>
                <a:spcPts val="1200"/>
              </a:spcBef>
              <a:spcAft>
                <a:spcPts val="0"/>
              </a:spcAft>
              <a:buSzPts val="1300"/>
              <a:buChar char="●"/>
            </a:pPr>
            <a:r>
              <a:rPr lang="en"/>
              <a:t>Please add your name and organization to the chat!</a:t>
            </a:r>
            <a:endParaRPr/>
          </a:p>
        </p:txBody>
      </p:sp>
      <p:sp>
        <p:nvSpPr>
          <p:cNvPr id="290" name="Google Shape;290;p2"/>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Housekeeping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graphicFrame>
        <p:nvGraphicFramePr>
          <p:cNvPr id="399" name="Google Shape;399;g2a5331d8766_0_109"/>
          <p:cNvGraphicFramePr/>
          <p:nvPr/>
        </p:nvGraphicFramePr>
        <p:xfrm>
          <a:off x="685650" y="2006250"/>
          <a:ext cx="3000000" cy="3000000"/>
        </p:xfrm>
        <a:graphic>
          <a:graphicData uri="http://schemas.openxmlformats.org/drawingml/2006/table">
            <a:tbl>
              <a:tblPr>
                <a:noFill/>
                <a:tableStyleId>{81593406-2C30-41AE-A9E3-001D389450AC}</a:tableStyleId>
              </a:tblPr>
              <a:tblGrid>
                <a:gridCol w="7507050"/>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 sz="1400" u="none" cap="none" strike="noStrike">
                          <a:solidFill>
                            <a:schemeClr val="lt1"/>
                          </a:solidFill>
                        </a:rPr>
                        <a:t>Overarching Goal: Promote Equity and Mobilize against Racism in Maternal Health</a:t>
                      </a:r>
                      <a:endParaRPr b="1" sz="1400" u="none" cap="none" strike="noStrike">
                        <a:solidFill>
                          <a:schemeClr val="lt1"/>
                        </a:solidFill>
                      </a:endParaRPr>
                    </a:p>
                  </a:txBody>
                  <a:tcPr marT="91425" marB="91425" marR="91425" marL="91425">
                    <a:solidFill>
                      <a:schemeClr val="dk1"/>
                    </a:solidFill>
                  </a:tcPr>
                </a:tc>
              </a:tr>
              <a:tr h="381000">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t>Goal 4</a:t>
                      </a:r>
                      <a:r>
                        <a:rPr lang="en" sz="1200" u="none" cap="none" strike="noStrike"/>
                        <a:t>: Ensure that the state of Maryland has a diverse, well-trained and accessible workforce of maternal health providers, advocates and support staff that represents the birthing community and offers services based on the principles of cultural humility, equity, and racial justice. </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rPr i="1" lang="en" sz="1200" u="none" cap="none" strike="noStrike"/>
                        <a:t>This workforce is expected to provide equitable and universal maternal healthcare within a framework of evidence based, consistent standard of care and accountability that aims to eliminates health disparities and barriers to care for birthing persons in Maryland.</a:t>
                      </a:r>
                      <a:endParaRPr b="1" i="1" sz="12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t>Goal 5</a:t>
                      </a:r>
                      <a:r>
                        <a:rPr lang="en" sz="1200" u="none" cap="none" strike="noStrike"/>
                        <a:t>: Develop equitable and sustainable sources of funding for maternal health programs and initiatives</a:t>
                      </a:r>
                      <a:r>
                        <a:rPr b="1" lang="en" sz="1200" u="none" cap="none" strike="noStrike"/>
                        <a:t> </a:t>
                      </a:r>
                      <a:endParaRPr sz="1200" u="none" cap="none" strike="noStrike"/>
                    </a:p>
                  </a:txBody>
                  <a:tcPr marT="91425" marB="91425" marR="91425" marL="91425"/>
                </a:tc>
              </a:tr>
            </a:tbl>
          </a:graphicData>
        </a:graphic>
      </p:graphicFrame>
      <p:sp>
        <p:nvSpPr>
          <p:cNvPr id="400" name="Google Shape;400;g2a5331d8766_0_109"/>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Summary of Revised SP 2.0 Goals and Objectives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g2a5331d8766_0_73"/>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Discussion at 10/22/24 Task Force Meeting</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pic>
        <p:nvPicPr>
          <p:cNvPr id="410" name="Google Shape;410;g2a5331d8766_0_87"/>
          <p:cNvPicPr preferRelativeResize="0"/>
          <p:nvPr/>
        </p:nvPicPr>
        <p:blipFill>
          <a:blip r:embed="rId3">
            <a:alphaModFix/>
          </a:blip>
          <a:stretch>
            <a:fillRect/>
          </a:stretch>
        </p:blipFill>
        <p:spPr>
          <a:xfrm>
            <a:off x="495600" y="250450"/>
            <a:ext cx="3629027" cy="4838702"/>
          </a:xfrm>
          <a:prstGeom prst="rect">
            <a:avLst/>
          </a:prstGeom>
          <a:noFill/>
          <a:ln>
            <a:noFill/>
          </a:ln>
        </p:spPr>
      </p:pic>
      <p:pic>
        <p:nvPicPr>
          <p:cNvPr id="411" name="Google Shape;411;g2a5331d8766_0_87"/>
          <p:cNvPicPr preferRelativeResize="0"/>
          <p:nvPr/>
        </p:nvPicPr>
        <p:blipFill>
          <a:blip r:embed="rId4">
            <a:alphaModFix/>
          </a:blip>
          <a:stretch>
            <a:fillRect/>
          </a:stretch>
        </p:blipFill>
        <p:spPr>
          <a:xfrm>
            <a:off x="5208577" y="152400"/>
            <a:ext cx="3629027" cy="483870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g2a5331d8766_0_12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Sample Revisions based on Task Force Input</a:t>
            </a:r>
            <a:endParaRPr/>
          </a:p>
        </p:txBody>
      </p:sp>
      <p:sp>
        <p:nvSpPr>
          <p:cNvPr id="417" name="Google Shape;417;g2a5331d8766_0_120"/>
          <p:cNvSpPr txBox="1"/>
          <p:nvPr>
            <p:ph idx="1" type="body"/>
          </p:nvPr>
        </p:nvSpPr>
        <p:spPr>
          <a:xfrm>
            <a:off x="729450" y="1929300"/>
            <a:ext cx="7688700" cy="29175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Comment: Education around reproductive health conditions that can affect fertility (e.g. PCOS, fibroids, endometriosis, etc.) &gt;&gt;&gt; </a:t>
            </a:r>
            <a:endParaRPr sz="1600"/>
          </a:p>
          <a:p>
            <a:pPr indent="-330200" lvl="1" marL="914400" rtl="0" algn="l">
              <a:spcBef>
                <a:spcPts val="0"/>
              </a:spcBef>
              <a:spcAft>
                <a:spcPts val="0"/>
              </a:spcAft>
              <a:buSzPts val="1600"/>
              <a:buChar char="○"/>
            </a:pPr>
            <a:r>
              <a:rPr lang="en" sz="1600"/>
              <a:t>Added “</a:t>
            </a:r>
            <a:r>
              <a:rPr b="1" lang="en" sz="1600"/>
              <a:t>Objective 1a.4: Provide education around reproductive health conditions that can affect fertility (e.g. PCOS, fibroids, endometriosis, etc.)</a:t>
            </a:r>
            <a:r>
              <a:rPr lang="en" sz="1600"/>
              <a:t>”</a:t>
            </a:r>
            <a:endParaRPr sz="1600"/>
          </a:p>
          <a:p>
            <a:pPr indent="-323850" lvl="0" marL="457200" rtl="0" algn="l">
              <a:spcBef>
                <a:spcPts val="0"/>
              </a:spcBef>
              <a:spcAft>
                <a:spcPts val="0"/>
              </a:spcAft>
              <a:buSzPts val="1500"/>
              <a:buChar char="●"/>
            </a:pPr>
            <a:r>
              <a:rPr lang="en" sz="1500"/>
              <a:t>Comment: Identify other standards for equity data that do not set the “gold standard” as the white outcome</a:t>
            </a:r>
            <a:endParaRPr sz="1500"/>
          </a:p>
          <a:p>
            <a:pPr indent="-323850" lvl="1" marL="914400" rtl="0" algn="l">
              <a:spcBef>
                <a:spcPts val="0"/>
              </a:spcBef>
              <a:spcAft>
                <a:spcPts val="0"/>
              </a:spcAft>
              <a:buSzPts val="1500"/>
              <a:buChar char="○"/>
            </a:pPr>
            <a:r>
              <a:rPr lang="en" sz="1500"/>
              <a:t>Updated: “</a:t>
            </a:r>
            <a:r>
              <a:rPr b="1" lang="en" sz="1500"/>
              <a:t>Objective 3.6: Collect and regularly evaluate data to address root causes of inequity (i.e. structural racism) to close the equity gap, utilizing standards for equity data that do not set the “gold standard” as the white outcome”</a:t>
            </a:r>
            <a:endParaRPr b="1" sz="1500"/>
          </a:p>
        </p:txBody>
      </p:sp>
      <p:sp>
        <p:nvSpPr>
          <p:cNvPr id="418" name="Google Shape;418;g2a5331d8766_0_120"/>
          <p:cNvSpPr txBox="1"/>
          <p:nvPr/>
        </p:nvSpPr>
        <p:spPr>
          <a:xfrm>
            <a:off x="9585825" y="2530225"/>
            <a:ext cx="66426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300">
              <a:solidFill>
                <a:schemeClr val="accent1"/>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g2a5331d8766_0_126"/>
          <p:cNvSpPr txBox="1"/>
          <p:nvPr>
            <p:ph idx="1" type="body"/>
          </p:nvPr>
        </p:nvSpPr>
        <p:spPr>
          <a:xfrm>
            <a:off x="729450" y="1492300"/>
            <a:ext cx="7688700" cy="2847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800"/>
              <a:t>See “APPENDIX A - Revised Goals and Objectives_10.22.24” for details of all changes</a:t>
            </a:r>
            <a:endParaRPr b="1" sz="1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g2a5331d8766_0_77"/>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Maternal Health Data</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g2a5331d8766_0_247"/>
          <p:cNvSpPr txBox="1"/>
          <p:nvPr>
            <p:ph type="title"/>
          </p:nvPr>
        </p:nvSpPr>
        <p:spPr>
          <a:xfrm>
            <a:off x="628650" y="273844"/>
            <a:ext cx="7886700" cy="994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sz="2700"/>
              <a:t>Maryland Births &amp; Deliveries, 2018-2023</a:t>
            </a:r>
            <a:endParaRPr sz="2700"/>
          </a:p>
        </p:txBody>
      </p:sp>
      <p:grpSp>
        <p:nvGrpSpPr>
          <p:cNvPr id="434" name="Google Shape;434;g2a5331d8766_0_247"/>
          <p:cNvGrpSpPr/>
          <p:nvPr/>
        </p:nvGrpSpPr>
        <p:grpSpPr>
          <a:xfrm>
            <a:off x="1534600" y="1096550"/>
            <a:ext cx="8078575" cy="3848901"/>
            <a:chOff x="1534600" y="1096550"/>
            <a:chExt cx="8078575" cy="3848901"/>
          </a:xfrm>
        </p:grpSpPr>
        <p:pic>
          <p:nvPicPr>
            <p:cNvPr id="435" name="Google Shape;435;g2a5331d8766_0_247" title="Points scored"/>
            <p:cNvPicPr preferRelativeResize="0"/>
            <p:nvPr/>
          </p:nvPicPr>
          <p:blipFill rotWithShape="1">
            <a:blip r:embed="rId3">
              <a:alphaModFix/>
            </a:blip>
            <a:srcRect b="0" l="0" r="0" t="0"/>
            <a:stretch/>
          </p:blipFill>
          <p:spPr>
            <a:xfrm>
              <a:off x="1534600" y="1096550"/>
              <a:ext cx="6224676" cy="3848901"/>
            </a:xfrm>
            <a:prstGeom prst="rect">
              <a:avLst/>
            </a:prstGeom>
            <a:noFill/>
            <a:ln>
              <a:noFill/>
            </a:ln>
          </p:spPr>
        </p:pic>
        <p:cxnSp>
          <p:nvCxnSpPr>
            <p:cNvPr id="436" name="Google Shape;436;g2a5331d8766_0_247"/>
            <p:cNvCxnSpPr/>
            <p:nvPr/>
          </p:nvCxnSpPr>
          <p:spPr>
            <a:xfrm rot="10800000">
              <a:off x="2700075" y="2237150"/>
              <a:ext cx="5059200" cy="0"/>
            </a:xfrm>
            <a:prstGeom prst="straightConnector1">
              <a:avLst/>
            </a:prstGeom>
            <a:noFill/>
            <a:ln cap="flat" cmpd="sng" w="19050">
              <a:solidFill>
                <a:srgbClr val="888888"/>
              </a:solidFill>
              <a:prstDash val="dash"/>
              <a:round/>
              <a:headEnd len="sm" w="sm" type="none"/>
              <a:tailEnd len="sm" w="sm" type="none"/>
            </a:ln>
          </p:spPr>
        </p:cxnSp>
        <p:cxnSp>
          <p:nvCxnSpPr>
            <p:cNvPr id="437" name="Google Shape;437;g2a5331d8766_0_247"/>
            <p:cNvCxnSpPr/>
            <p:nvPr/>
          </p:nvCxnSpPr>
          <p:spPr>
            <a:xfrm rot="10800000">
              <a:off x="2700075" y="3151475"/>
              <a:ext cx="5059200" cy="0"/>
            </a:xfrm>
            <a:prstGeom prst="straightConnector1">
              <a:avLst/>
            </a:prstGeom>
            <a:noFill/>
            <a:ln cap="flat" cmpd="sng" w="19050">
              <a:solidFill>
                <a:srgbClr val="941100"/>
              </a:solidFill>
              <a:prstDash val="dash"/>
              <a:round/>
              <a:headEnd len="sm" w="sm" type="none"/>
              <a:tailEnd len="sm" w="sm" type="none"/>
            </a:ln>
          </p:spPr>
        </p:cxnSp>
        <p:sp>
          <p:nvSpPr>
            <p:cNvPr id="438" name="Google Shape;438;g2a5331d8766_0_247"/>
            <p:cNvSpPr txBox="1"/>
            <p:nvPr/>
          </p:nvSpPr>
          <p:spPr>
            <a:xfrm>
              <a:off x="7738175" y="2053525"/>
              <a:ext cx="1875000" cy="22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lang="en" sz="900">
                  <a:solidFill>
                    <a:schemeClr val="dk1"/>
                  </a:solidFill>
                  <a:latin typeface="Calibri"/>
                  <a:ea typeface="Calibri"/>
                  <a:cs typeface="Calibri"/>
                  <a:sym typeface="Calibri"/>
                </a:rPr>
                <a:t>Average</a:t>
              </a:r>
              <a:r>
                <a:rPr b="1" i="0" lang="en" sz="900" u="none" cap="none" strike="noStrike">
                  <a:solidFill>
                    <a:schemeClr val="dk1"/>
                  </a:solidFill>
                  <a:latin typeface="Calibri"/>
                  <a:ea typeface="Calibri"/>
                  <a:cs typeface="Calibri"/>
                  <a:sym typeface="Calibri"/>
                </a:rPr>
                <a:t> = 69376 births</a:t>
              </a:r>
              <a:endParaRPr b="1" i="0" sz="900" u="none" cap="none" strike="noStrike">
                <a:solidFill>
                  <a:schemeClr val="dk1"/>
                </a:solidFill>
                <a:latin typeface="Calibri"/>
                <a:ea typeface="Calibri"/>
                <a:cs typeface="Calibri"/>
                <a:sym typeface="Calibri"/>
              </a:endParaRPr>
            </a:p>
          </p:txBody>
        </p:sp>
        <p:sp>
          <p:nvSpPr>
            <p:cNvPr id="439" name="Google Shape;439;g2a5331d8766_0_247"/>
            <p:cNvSpPr txBox="1"/>
            <p:nvPr/>
          </p:nvSpPr>
          <p:spPr>
            <a:xfrm>
              <a:off x="7726200" y="2960675"/>
              <a:ext cx="1875000" cy="22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chemeClr val="dk1"/>
                  </a:solidFill>
                  <a:latin typeface="Calibri"/>
                  <a:ea typeface="Calibri"/>
                  <a:cs typeface="Calibri"/>
                  <a:sym typeface="Calibri"/>
                </a:rPr>
                <a:t>Av</a:t>
              </a:r>
              <a:r>
                <a:rPr b="1" lang="en" sz="900">
                  <a:solidFill>
                    <a:schemeClr val="dk1"/>
                  </a:solidFill>
                  <a:latin typeface="Calibri"/>
                  <a:ea typeface="Calibri"/>
                  <a:cs typeface="Calibri"/>
                  <a:sym typeface="Calibri"/>
                </a:rPr>
                <a:t>erage</a:t>
              </a:r>
              <a:r>
                <a:rPr b="1" i="0" lang="en" sz="900" u="none" cap="none" strike="noStrike">
                  <a:solidFill>
                    <a:schemeClr val="dk1"/>
                  </a:solidFill>
                  <a:latin typeface="Calibri"/>
                  <a:ea typeface="Calibri"/>
                  <a:cs typeface="Calibri"/>
                  <a:sym typeface="Calibri"/>
                </a:rPr>
                <a:t> = 60744 </a:t>
              </a:r>
              <a:r>
                <a:rPr b="1" lang="en" sz="900">
                  <a:solidFill>
                    <a:schemeClr val="dk1"/>
                  </a:solidFill>
                  <a:latin typeface="Calibri"/>
                  <a:ea typeface="Calibri"/>
                  <a:cs typeface="Calibri"/>
                  <a:sym typeface="Calibri"/>
                </a:rPr>
                <a:t>deliveries</a:t>
              </a:r>
              <a:endParaRPr b="1" i="0" sz="900" u="none" cap="none" strike="noStrike">
                <a:solidFill>
                  <a:schemeClr val="dk1"/>
                </a:solidFill>
                <a:latin typeface="Calibri"/>
                <a:ea typeface="Calibri"/>
                <a:cs typeface="Calibri"/>
                <a:sym typeface="Calibri"/>
              </a:endParaRPr>
            </a:p>
          </p:txBody>
        </p:sp>
      </p:grpSp>
      <p:sp>
        <p:nvSpPr>
          <p:cNvPr id="440" name="Google Shape;440;g2a5331d8766_0_247"/>
          <p:cNvSpPr txBox="1"/>
          <p:nvPr/>
        </p:nvSpPr>
        <p:spPr>
          <a:xfrm>
            <a:off x="164450" y="4268100"/>
            <a:ext cx="1682100" cy="83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50"/>
              <a:buFont typeface="Arial"/>
              <a:buNone/>
            </a:pPr>
            <a:r>
              <a:rPr b="0" i="0" lang="en" sz="850" u="none" cap="none" strike="noStrike">
                <a:solidFill>
                  <a:schemeClr val="dk2"/>
                </a:solidFill>
                <a:latin typeface="Lato"/>
                <a:ea typeface="Lato"/>
                <a:cs typeface="Lato"/>
                <a:sym typeface="Lato"/>
              </a:rPr>
              <a:t>Data sources: CDC Wonder Natality &amp; MCHB Analysis of Health Services Cost Review Commission (HSCRC) Inpatient Case-Mix as of July 2024</a:t>
            </a:r>
            <a:endParaRPr b="0" i="0" sz="1200" u="none" cap="none" strike="noStrike">
              <a:solidFill>
                <a:schemeClr val="dk2"/>
              </a:solidFill>
              <a:latin typeface="Lato"/>
              <a:ea typeface="Lato"/>
              <a:cs typeface="Lato"/>
              <a:sym typeface="Lato"/>
            </a:endParaRPr>
          </a:p>
        </p:txBody>
      </p:sp>
      <p:sp>
        <p:nvSpPr>
          <p:cNvPr id="441" name="Google Shape;441;g2a5331d8766_0_247"/>
          <p:cNvSpPr/>
          <p:nvPr/>
        </p:nvSpPr>
        <p:spPr>
          <a:xfrm>
            <a:off x="7759275" y="4352375"/>
            <a:ext cx="223500" cy="593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442" name="Google Shape;442;g2a5331d8766_0_247"/>
          <p:cNvPicPr preferRelativeResize="0"/>
          <p:nvPr/>
        </p:nvPicPr>
        <p:blipFill>
          <a:blip r:embed="rId4">
            <a:alphaModFix/>
          </a:blip>
          <a:stretch>
            <a:fillRect/>
          </a:stretch>
        </p:blipFill>
        <p:spPr>
          <a:xfrm>
            <a:off x="7308225" y="4451355"/>
            <a:ext cx="1625651" cy="47229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g2a5331d8766_0_362"/>
          <p:cNvSpPr txBox="1"/>
          <p:nvPr>
            <p:ph type="title"/>
          </p:nvPr>
        </p:nvSpPr>
        <p:spPr>
          <a:xfrm>
            <a:off x="628650" y="273844"/>
            <a:ext cx="7886700" cy="994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89"/>
              <a:buNone/>
            </a:pPr>
            <a:r>
              <a:rPr lang="en" sz="2700">
                <a:extLst>
                  <a:ext uri="http://customooxmlschemas.google.com/">
                    <go:slidesCustomData xmlns:go="http://customooxmlschemas.google.com/" textRoundtripDataId="0"/>
                  </a:ext>
                </a:extLst>
              </a:rPr>
              <a:t>Births by Age, Maryland, 202</a:t>
            </a:r>
            <a:r>
              <a:rPr lang="en" sz="2700"/>
              <a:t>2</a:t>
            </a:r>
            <a:endParaRPr sz="2700"/>
          </a:p>
        </p:txBody>
      </p:sp>
      <p:sp>
        <p:nvSpPr>
          <p:cNvPr id="448" name="Google Shape;448;g2a5331d8766_0_362"/>
          <p:cNvSpPr txBox="1"/>
          <p:nvPr/>
        </p:nvSpPr>
        <p:spPr>
          <a:xfrm>
            <a:off x="0" y="4566300"/>
            <a:ext cx="2501400" cy="577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50"/>
              <a:buFont typeface="Arial"/>
              <a:buNone/>
            </a:pPr>
            <a:r>
              <a:rPr b="0" i="0" lang="en" sz="850" u="none" cap="none" strike="noStrike">
                <a:solidFill>
                  <a:schemeClr val="dk2"/>
                </a:solidFill>
                <a:latin typeface="Lato"/>
                <a:ea typeface="Lato"/>
                <a:cs typeface="Lato"/>
                <a:sym typeface="Lato"/>
              </a:rPr>
              <a:t>Data source: Maryland Vital Statistics Administration, 202</a:t>
            </a:r>
            <a:r>
              <a:rPr lang="en" sz="850">
                <a:solidFill>
                  <a:schemeClr val="dk2"/>
                </a:solidFill>
                <a:latin typeface="Lato"/>
                <a:ea typeface="Lato"/>
                <a:cs typeface="Lato"/>
                <a:sym typeface="Lato"/>
              </a:rPr>
              <a:t>2</a:t>
            </a:r>
            <a:r>
              <a:rPr b="0" i="0" lang="en" sz="850" u="none" cap="none" strike="noStrike">
                <a:solidFill>
                  <a:schemeClr val="dk2"/>
                </a:solidFill>
                <a:latin typeface="Lato"/>
                <a:ea typeface="Lato"/>
                <a:cs typeface="Lato"/>
                <a:sym typeface="Lato"/>
              </a:rPr>
              <a:t> Annual Report </a:t>
            </a:r>
            <a:endParaRPr b="0" i="0" sz="850" u="none" cap="none" strike="noStrike">
              <a:solidFill>
                <a:schemeClr val="dk2"/>
              </a:solidFill>
              <a:latin typeface="Lato"/>
              <a:ea typeface="Lato"/>
              <a:cs typeface="Lato"/>
              <a:sym typeface="Lato"/>
            </a:endParaRPr>
          </a:p>
          <a:p>
            <a:pPr indent="0" lvl="0" marL="0" marR="0" rtl="0" algn="l">
              <a:lnSpc>
                <a:spcPct val="100000"/>
              </a:lnSpc>
              <a:spcBef>
                <a:spcPts val="0"/>
              </a:spcBef>
              <a:spcAft>
                <a:spcPts val="0"/>
              </a:spcAft>
              <a:buClr>
                <a:srgbClr val="000000"/>
              </a:buClr>
              <a:buSzPts val="850"/>
              <a:buFont typeface="Arial"/>
              <a:buNone/>
            </a:pPr>
            <a:r>
              <a:rPr b="0" i="0" lang="en" sz="850" u="none" cap="none" strike="noStrike">
                <a:solidFill>
                  <a:schemeClr val="dk2"/>
                </a:solidFill>
                <a:latin typeface="Lato"/>
                <a:ea typeface="Lato"/>
                <a:cs typeface="Lato"/>
                <a:sym typeface="Lato"/>
              </a:rPr>
              <a:t>Note:  Age “Not Stated” for</a:t>
            </a:r>
            <a:r>
              <a:rPr lang="en" sz="850">
                <a:solidFill>
                  <a:schemeClr val="dk2"/>
                </a:solidFill>
                <a:latin typeface="Lato"/>
                <a:ea typeface="Lato"/>
                <a:cs typeface="Lato"/>
                <a:sym typeface="Lato"/>
              </a:rPr>
              <a:t> four</a:t>
            </a:r>
            <a:r>
              <a:rPr b="0" i="0" lang="en" sz="850" u="none" cap="none" strike="noStrike">
                <a:solidFill>
                  <a:schemeClr val="dk2"/>
                </a:solidFill>
                <a:latin typeface="Lato"/>
                <a:ea typeface="Lato"/>
                <a:cs typeface="Lato"/>
                <a:sym typeface="Lato"/>
              </a:rPr>
              <a:t> births in 202</a:t>
            </a:r>
            <a:r>
              <a:rPr lang="en" sz="850">
                <a:solidFill>
                  <a:schemeClr val="dk2"/>
                </a:solidFill>
                <a:latin typeface="Lato"/>
                <a:ea typeface="Lato"/>
                <a:cs typeface="Lato"/>
                <a:sym typeface="Lato"/>
              </a:rPr>
              <a:t>2</a:t>
            </a:r>
            <a:endParaRPr b="0" i="0" sz="1200" u="none" cap="none" strike="noStrike">
              <a:solidFill>
                <a:schemeClr val="dk2"/>
              </a:solidFill>
              <a:latin typeface="Lato"/>
              <a:ea typeface="Lato"/>
              <a:cs typeface="Lato"/>
              <a:sym typeface="Lato"/>
            </a:endParaRPr>
          </a:p>
        </p:txBody>
      </p:sp>
      <p:pic>
        <p:nvPicPr>
          <p:cNvPr id="449" name="Google Shape;449;g2a5331d8766_0_362"/>
          <p:cNvPicPr preferRelativeResize="0"/>
          <p:nvPr/>
        </p:nvPicPr>
        <p:blipFill>
          <a:blip r:embed="rId3">
            <a:alphaModFix/>
          </a:blip>
          <a:stretch>
            <a:fillRect/>
          </a:stretch>
        </p:blipFill>
        <p:spPr>
          <a:xfrm>
            <a:off x="7195425" y="4566305"/>
            <a:ext cx="1625651" cy="472296"/>
          </a:xfrm>
          <a:prstGeom prst="rect">
            <a:avLst/>
          </a:prstGeom>
          <a:noFill/>
          <a:ln>
            <a:noFill/>
          </a:ln>
        </p:spPr>
      </p:pic>
      <p:pic>
        <p:nvPicPr>
          <p:cNvPr id="450" name="Google Shape;450;g2a5331d8766_0_362" title="Chart"/>
          <p:cNvPicPr preferRelativeResize="0"/>
          <p:nvPr/>
        </p:nvPicPr>
        <p:blipFill rotWithShape="1">
          <a:blip r:embed="rId4">
            <a:alphaModFix/>
          </a:blip>
          <a:srcRect b="0" l="0" r="0" t="11024"/>
          <a:stretch/>
        </p:blipFill>
        <p:spPr>
          <a:xfrm>
            <a:off x="1713101" y="1268050"/>
            <a:ext cx="5717787" cy="31458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g2a5331d8766_0_471"/>
          <p:cNvSpPr txBox="1"/>
          <p:nvPr>
            <p:ph type="title"/>
          </p:nvPr>
        </p:nvSpPr>
        <p:spPr>
          <a:xfrm>
            <a:off x="628650" y="227725"/>
            <a:ext cx="6744900" cy="9942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000000"/>
              </a:buClr>
              <a:buSzPts val="990"/>
              <a:buFont typeface="Arial"/>
              <a:buNone/>
            </a:pPr>
            <a:r>
              <a:rPr lang="en" sz="2700">
                <a:solidFill>
                  <a:srgbClr val="000000"/>
                </a:solidFill>
              </a:rPr>
              <a:t>Postpartum Depression by Age, Race/Ethnicity, and Education Maryland, 2020</a:t>
            </a:r>
            <a:endParaRPr sz="2700"/>
          </a:p>
        </p:txBody>
      </p:sp>
      <p:sp>
        <p:nvSpPr>
          <p:cNvPr id="456" name="Google Shape;456;g2a5331d8766_0_471"/>
          <p:cNvSpPr txBox="1"/>
          <p:nvPr/>
        </p:nvSpPr>
        <p:spPr>
          <a:xfrm>
            <a:off x="0" y="4572400"/>
            <a:ext cx="39606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50"/>
              <a:buFont typeface="Arial"/>
              <a:buNone/>
            </a:pPr>
            <a:r>
              <a:rPr b="0" i="0" lang="en" sz="850" u="none" cap="none" strike="noStrike">
                <a:solidFill>
                  <a:schemeClr val="dk2"/>
                </a:solidFill>
                <a:latin typeface="Lato"/>
                <a:ea typeface="Lato"/>
                <a:cs typeface="Lato"/>
                <a:sym typeface="Lato"/>
              </a:rPr>
              <a:t>Data source: Maryland </a:t>
            </a:r>
            <a:r>
              <a:rPr lang="en" sz="850">
                <a:solidFill>
                  <a:schemeClr val="dk2"/>
                </a:solidFill>
                <a:latin typeface="Lato"/>
                <a:ea typeface="Lato"/>
                <a:cs typeface="Lato"/>
                <a:sym typeface="Lato"/>
              </a:rPr>
              <a:t>Pregnancy Risk Assessment Monitoring System (PRAMS) 2020 Annual Report, Page 60 (corrected)</a:t>
            </a:r>
            <a:endParaRPr b="0" i="0" sz="1050" u="none" cap="none" strike="noStrike">
              <a:solidFill>
                <a:schemeClr val="dk1"/>
              </a:solidFill>
              <a:latin typeface="Calibri"/>
              <a:ea typeface="Calibri"/>
              <a:cs typeface="Calibri"/>
              <a:sym typeface="Calibri"/>
            </a:endParaRPr>
          </a:p>
        </p:txBody>
      </p:sp>
      <p:pic>
        <p:nvPicPr>
          <p:cNvPr id="457" name="Google Shape;457;g2a5331d8766_0_471" title="Chart"/>
          <p:cNvPicPr preferRelativeResize="0"/>
          <p:nvPr/>
        </p:nvPicPr>
        <p:blipFill>
          <a:blip r:embed="rId3">
            <a:alphaModFix/>
          </a:blip>
          <a:stretch>
            <a:fillRect/>
          </a:stretch>
        </p:blipFill>
        <p:spPr>
          <a:xfrm>
            <a:off x="120975" y="1407676"/>
            <a:ext cx="4318101" cy="2670026"/>
          </a:xfrm>
          <a:prstGeom prst="rect">
            <a:avLst/>
          </a:prstGeom>
          <a:noFill/>
          <a:ln>
            <a:noFill/>
          </a:ln>
        </p:spPr>
      </p:pic>
      <p:pic>
        <p:nvPicPr>
          <p:cNvPr id="458" name="Google Shape;458;g2a5331d8766_0_471"/>
          <p:cNvPicPr preferRelativeResize="0"/>
          <p:nvPr/>
        </p:nvPicPr>
        <p:blipFill>
          <a:blip r:embed="rId4">
            <a:alphaModFix/>
          </a:blip>
          <a:stretch>
            <a:fillRect/>
          </a:stretch>
        </p:blipFill>
        <p:spPr>
          <a:xfrm>
            <a:off x="4480150" y="1450525"/>
            <a:ext cx="4571525" cy="3630000"/>
          </a:xfrm>
          <a:prstGeom prst="rect">
            <a:avLst/>
          </a:prstGeom>
          <a:noFill/>
          <a:ln>
            <a:noFill/>
          </a:ln>
        </p:spPr>
      </p:pic>
      <p:pic>
        <p:nvPicPr>
          <p:cNvPr id="459" name="Google Shape;459;g2a5331d8766_0_471"/>
          <p:cNvPicPr preferRelativeResize="0"/>
          <p:nvPr/>
        </p:nvPicPr>
        <p:blipFill>
          <a:blip r:embed="rId5">
            <a:alphaModFix/>
          </a:blip>
          <a:stretch>
            <a:fillRect/>
          </a:stretch>
        </p:blipFill>
        <p:spPr>
          <a:xfrm>
            <a:off x="7373550" y="176255"/>
            <a:ext cx="1625651" cy="47229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pic>
        <p:nvPicPr>
          <p:cNvPr id="464" name="Google Shape;464;g2a5331d8766_0_581"/>
          <p:cNvPicPr preferRelativeResize="0"/>
          <p:nvPr/>
        </p:nvPicPr>
        <p:blipFill rotWithShape="1">
          <a:blip r:embed="rId3">
            <a:alphaModFix/>
          </a:blip>
          <a:srcRect b="0" l="0" r="0" t="8950"/>
          <a:stretch/>
        </p:blipFill>
        <p:spPr>
          <a:xfrm>
            <a:off x="85125" y="81700"/>
            <a:ext cx="8831849" cy="5006949"/>
          </a:xfrm>
          <a:prstGeom prst="rect">
            <a:avLst/>
          </a:prstGeom>
          <a:noFill/>
          <a:ln>
            <a:noFill/>
          </a:ln>
        </p:spPr>
      </p:pic>
      <p:pic>
        <p:nvPicPr>
          <p:cNvPr id="465" name="Google Shape;465;g2a5331d8766_0_581"/>
          <p:cNvPicPr preferRelativeResize="0"/>
          <p:nvPr/>
        </p:nvPicPr>
        <p:blipFill>
          <a:blip r:embed="rId4">
            <a:alphaModFix/>
          </a:blip>
          <a:stretch>
            <a:fillRect/>
          </a:stretch>
        </p:blipFill>
        <p:spPr>
          <a:xfrm>
            <a:off x="7281225" y="4578930"/>
            <a:ext cx="1625651" cy="47229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Group Agreements</a:t>
            </a:r>
            <a:endParaRPr/>
          </a:p>
        </p:txBody>
      </p:sp>
      <p:sp>
        <p:nvSpPr>
          <p:cNvPr id="296" name="Google Shape;296;p3"/>
          <p:cNvSpPr txBox="1"/>
          <p:nvPr>
            <p:ph idx="1" type="body"/>
          </p:nvPr>
        </p:nvSpPr>
        <p:spPr>
          <a:xfrm>
            <a:off x="729450" y="1900850"/>
            <a:ext cx="7688700" cy="2866500"/>
          </a:xfrm>
          <a:prstGeom prst="rect">
            <a:avLst/>
          </a:prstGeom>
          <a:noFill/>
          <a:ln>
            <a:noFill/>
          </a:ln>
        </p:spPr>
        <p:txBody>
          <a:bodyPr anchorCtr="0" anchor="t" bIns="91425" lIns="91425" spcFirstLastPara="1" rIns="91425" wrap="square" tIns="91425">
            <a:normAutofit fontScale="77500" lnSpcReduction="20000"/>
          </a:bodyPr>
          <a:lstStyle/>
          <a:p>
            <a:pPr indent="-202882" lvl="0" marL="228600" rtl="0" algn="l">
              <a:lnSpc>
                <a:spcPct val="115000"/>
              </a:lnSpc>
              <a:spcBef>
                <a:spcPts val="0"/>
              </a:spcBef>
              <a:spcAft>
                <a:spcPts val="0"/>
              </a:spcAft>
              <a:buClr>
                <a:srgbClr val="000000"/>
              </a:buClr>
              <a:buSzPct val="100000"/>
              <a:buFont typeface="Arial"/>
              <a:buChar char="•"/>
            </a:pPr>
            <a:r>
              <a:rPr b="1" lang="en" sz="1800">
                <a:solidFill>
                  <a:srgbClr val="000000"/>
                </a:solidFill>
                <a:latin typeface="Calibri"/>
                <a:ea typeface="Calibri"/>
                <a:cs typeface="Calibri"/>
                <a:sym typeface="Calibri"/>
              </a:rPr>
              <a:t>Be Present</a:t>
            </a:r>
            <a:r>
              <a:rPr lang="en" sz="1800">
                <a:solidFill>
                  <a:srgbClr val="000000"/>
                </a:solidFill>
                <a:latin typeface="Calibri"/>
                <a:ea typeface="Calibri"/>
                <a:cs typeface="Calibri"/>
                <a:sym typeface="Calibri"/>
              </a:rPr>
              <a:t> – Make a conscious effort to know who is in the room, become an active listener. Refrain from multitasking and checking emails during meetings.</a:t>
            </a:r>
            <a:endParaRPr sz="1800">
              <a:solidFill>
                <a:srgbClr val="000000"/>
              </a:solidFill>
              <a:latin typeface="Noto Sans Symbols"/>
              <a:ea typeface="Noto Sans Symbols"/>
              <a:cs typeface="Noto Sans Symbols"/>
              <a:sym typeface="Noto Sans Symbols"/>
            </a:endParaRPr>
          </a:p>
          <a:p>
            <a:pPr indent="-202882" lvl="0" marL="228600" rtl="0" algn="l">
              <a:lnSpc>
                <a:spcPct val="115000"/>
              </a:lnSpc>
              <a:spcBef>
                <a:spcPts val="0"/>
              </a:spcBef>
              <a:spcAft>
                <a:spcPts val="0"/>
              </a:spcAft>
              <a:buClr>
                <a:srgbClr val="000000"/>
              </a:buClr>
              <a:buSzPct val="100000"/>
              <a:buFont typeface="Arial"/>
              <a:buChar char="•"/>
            </a:pPr>
            <a:r>
              <a:rPr b="1" lang="en" sz="1800">
                <a:solidFill>
                  <a:srgbClr val="000000"/>
                </a:solidFill>
                <a:latin typeface="Calibri"/>
                <a:ea typeface="Calibri"/>
                <a:cs typeface="Calibri"/>
                <a:sym typeface="Calibri"/>
              </a:rPr>
              <a:t>Call Each Other In As We Call Each Other Out</a:t>
            </a:r>
            <a:r>
              <a:rPr lang="en" sz="1800">
                <a:solidFill>
                  <a:srgbClr val="000000"/>
                </a:solidFill>
                <a:latin typeface="Calibri"/>
                <a:ea typeface="Calibri"/>
                <a:cs typeface="Calibri"/>
                <a:sym typeface="Calibri"/>
              </a:rPr>
              <a:t> – When challenging ideas or perspectives give feedback respectfully. When being challenged - listen, acknowledge the issue, and respond respectfully.</a:t>
            </a:r>
            <a:endParaRPr sz="1800">
              <a:solidFill>
                <a:srgbClr val="000000"/>
              </a:solidFill>
              <a:latin typeface="Noto Sans Symbols"/>
              <a:ea typeface="Noto Sans Symbols"/>
              <a:cs typeface="Noto Sans Symbols"/>
              <a:sym typeface="Noto Sans Symbols"/>
            </a:endParaRPr>
          </a:p>
          <a:p>
            <a:pPr indent="-202882" lvl="0" marL="228600" rtl="0" algn="l">
              <a:lnSpc>
                <a:spcPct val="115000"/>
              </a:lnSpc>
              <a:spcBef>
                <a:spcPts val="0"/>
              </a:spcBef>
              <a:spcAft>
                <a:spcPts val="0"/>
              </a:spcAft>
              <a:buClr>
                <a:srgbClr val="000000"/>
              </a:buClr>
              <a:buSzPct val="100000"/>
              <a:buFont typeface="Arial"/>
              <a:buChar char="•"/>
            </a:pPr>
            <a:r>
              <a:rPr b="1" lang="en" sz="1800">
                <a:solidFill>
                  <a:srgbClr val="000000"/>
                </a:solidFill>
                <a:latin typeface="Calibri"/>
                <a:ea typeface="Calibri"/>
                <a:cs typeface="Calibri"/>
                <a:sym typeface="Calibri"/>
              </a:rPr>
              <a:t>Recognize the Difference of Intent vs Impact</a:t>
            </a:r>
            <a:r>
              <a:rPr lang="en" sz="1800">
                <a:solidFill>
                  <a:srgbClr val="000000"/>
                </a:solidFill>
                <a:latin typeface="Calibri"/>
                <a:ea typeface="Calibri"/>
                <a:cs typeface="Calibri"/>
                <a:sym typeface="Calibri"/>
              </a:rPr>
              <a:t> – Be accountable for our words and actions</a:t>
            </a:r>
            <a:endParaRPr sz="1800">
              <a:solidFill>
                <a:srgbClr val="000000"/>
              </a:solidFill>
              <a:latin typeface="Noto Sans Symbols"/>
              <a:ea typeface="Noto Sans Symbols"/>
              <a:cs typeface="Noto Sans Symbols"/>
              <a:sym typeface="Noto Sans Symbols"/>
            </a:endParaRPr>
          </a:p>
          <a:p>
            <a:pPr indent="-202882" lvl="0" marL="228600" rtl="0" algn="l">
              <a:lnSpc>
                <a:spcPct val="115000"/>
              </a:lnSpc>
              <a:spcBef>
                <a:spcPts val="0"/>
              </a:spcBef>
              <a:spcAft>
                <a:spcPts val="0"/>
              </a:spcAft>
              <a:buClr>
                <a:srgbClr val="000000"/>
              </a:buClr>
              <a:buSzPct val="100000"/>
              <a:buFont typeface="Arial"/>
              <a:buChar char="•"/>
            </a:pPr>
            <a:r>
              <a:rPr b="1" lang="en" sz="1800">
                <a:solidFill>
                  <a:srgbClr val="000000"/>
                </a:solidFill>
                <a:latin typeface="Calibri"/>
                <a:ea typeface="Calibri"/>
                <a:cs typeface="Calibri"/>
                <a:sym typeface="Calibri"/>
              </a:rPr>
              <a:t>Create Space for Multiple Truths</a:t>
            </a:r>
            <a:r>
              <a:rPr lang="en" sz="1800">
                <a:solidFill>
                  <a:srgbClr val="000000"/>
                </a:solidFill>
                <a:latin typeface="Calibri"/>
                <a:ea typeface="Calibri"/>
                <a:cs typeface="Calibri"/>
                <a:sym typeface="Calibri"/>
              </a:rPr>
              <a:t> – Seek understanding of differences in opinion and respect diverse perspectives.</a:t>
            </a:r>
            <a:endParaRPr sz="1800">
              <a:solidFill>
                <a:srgbClr val="000000"/>
              </a:solidFill>
              <a:latin typeface="Noto Sans Symbols"/>
              <a:ea typeface="Noto Sans Symbols"/>
              <a:cs typeface="Noto Sans Symbols"/>
              <a:sym typeface="Noto Sans Symbols"/>
            </a:endParaRPr>
          </a:p>
          <a:p>
            <a:pPr indent="-202882" lvl="0" marL="228600" rtl="0" algn="l">
              <a:lnSpc>
                <a:spcPct val="115000"/>
              </a:lnSpc>
              <a:spcBef>
                <a:spcPts val="0"/>
              </a:spcBef>
              <a:spcAft>
                <a:spcPts val="0"/>
              </a:spcAft>
              <a:buClr>
                <a:srgbClr val="000000"/>
              </a:buClr>
              <a:buSzPct val="100000"/>
              <a:buFont typeface="Arial"/>
              <a:buChar char="•"/>
            </a:pPr>
            <a:r>
              <a:rPr b="1" lang="en" sz="1800">
                <a:solidFill>
                  <a:srgbClr val="000000"/>
                </a:solidFill>
                <a:latin typeface="Calibri"/>
                <a:ea typeface="Calibri"/>
                <a:cs typeface="Calibri"/>
                <a:sym typeface="Calibri"/>
              </a:rPr>
              <a:t>Notice Power Dynamics</a:t>
            </a:r>
            <a:r>
              <a:rPr lang="en" sz="1800">
                <a:solidFill>
                  <a:srgbClr val="000000"/>
                </a:solidFill>
                <a:latin typeface="Calibri"/>
                <a:ea typeface="Calibri"/>
                <a:cs typeface="Calibri"/>
                <a:sym typeface="Calibri"/>
              </a:rPr>
              <a:t> – Be aware of how you may unconsciously be using your power and privilege.</a:t>
            </a:r>
            <a:endParaRPr sz="1800">
              <a:solidFill>
                <a:srgbClr val="000000"/>
              </a:solidFill>
              <a:latin typeface="Noto Sans Symbols"/>
              <a:ea typeface="Noto Sans Symbols"/>
              <a:cs typeface="Noto Sans Symbols"/>
              <a:sym typeface="Noto Sans Symbols"/>
            </a:endParaRPr>
          </a:p>
          <a:p>
            <a:pPr indent="-202882" lvl="0" marL="228600" rtl="0" algn="l">
              <a:lnSpc>
                <a:spcPct val="115000"/>
              </a:lnSpc>
              <a:spcBef>
                <a:spcPts val="0"/>
              </a:spcBef>
              <a:spcAft>
                <a:spcPts val="0"/>
              </a:spcAft>
              <a:buClr>
                <a:srgbClr val="000000"/>
              </a:buClr>
              <a:buSzPct val="100000"/>
              <a:buFont typeface="Arial"/>
              <a:buChar char="•"/>
            </a:pPr>
            <a:r>
              <a:rPr b="1" lang="en" sz="1800">
                <a:solidFill>
                  <a:srgbClr val="000000"/>
                </a:solidFill>
                <a:latin typeface="Calibri"/>
                <a:ea typeface="Calibri"/>
                <a:cs typeface="Calibri"/>
                <a:sym typeface="Calibri"/>
              </a:rPr>
              <a:t>Center Learning and Growth</a:t>
            </a:r>
            <a:r>
              <a:rPr lang="en" sz="1800">
                <a:solidFill>
                  <a:srgbClr val="000000"/>
                </a:solidFill>
                <a:latin typeface="Calibri"/>
                <a:ea typeface="Calibri"/>
                <a:cs typeface="Calibri"/>
                <a:sym typeface="Calibri"/>
              </a:rPr>
              <a:t> – At times, the work will be uncomfortable and challenging. Mistakes and misunderstanding will occur as we work towards a common solution. We are here to learn and grow from each other both individually and collectively.</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g2d81346ce7c_0_2"/>
          <p:cNvSpPr txBox="1"/>
          <p:nvPr>
            <p:ph type="title"/>
          </p:nvPr>
        </p:nvSpPr>
        <p:spPr>
          <a:xfrm>
            <a:off x="628650" y="181569"/>
            <a:ext cx="7886700" cy="9942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SzPts val="2889"/>
              <a:buNone/>
            </a:pPr>
            <a:r>
              <a:rPr lang="en" sz="2700">
                <a:solidFill>
                  <a:srgbClr val="000000"/>
                </a:solidFill>
              </a:rPr>
              <a:t>Five-Year Rolling Maternal Mortality within 42 Days by Race/Ethnicity, Maryland, 2016-2023</a:t>
            </a:r>
            <a:endParaRPr sz="2700"/>
          </a:p>
        </p:txBody>
      </p:sp>
      <p:sp>
        <p:nvSpPr>
          <p:cNvPr id="471" name="Google Shape;471;g2d81346ce7c_0_2"/>
          <p:cNvSpPr/>
          <p:nvPr/>
        </p:nvSpPr>
        <p:spPr>
          <a:xfrm>
            <a:off x="6195275" y="4732950"/>
            <a:ext cx="1637700" cy="126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72" name="Google Shape;472;g2d81346ce7c_0_2"/>
          <p:cNvSpPr txBox="1"/>
          <p:nvPr/>
        </p:nvSpPr>
        <p:spPr>
          <a:xfrm>
            <a:off x="0" y="4560250"/>
            <a:ext cx="9144000" cy="577200"/>
          </a:xfrm>
          <a:prstGeom prst="rect">
            <a:avLst/>
          </a:prstGeom>
          <a:solidFill>
            <a:schemeClr val="lt1"/>
          </a:solidFill>
          <a:ln>
            <a:noFill/>
          </a:ln>
        </p:spPr>
        <p:txBody>
          <a:bodyPr anchorCtr="0" anchor="t" bIns="0" lIns="91425" spcFirstLastPara="1" rIns="0" wrap="square" tIns="0">
            <a:spAutoFit/>
          </a:bodyPr>
          <a:lstStyle/>
          <a:p>
            <a:pPr indent="0" lvl="0" marL="0" rtl="0" algn="l">
              <a:spcBef>
                <a:spcPts val="0"/>
              </a:spcBef>
              <a:spcAft>
                <a:spcPts val="0"/>
              </a:spcAft>
              <a:buClr>
                <a:schemeClr val="dk1"/>
              </a:buClr>
              <a:buSzPts val="1100"/>
              <a:buFont typeface="Arial"/>
              <a:buNone/>
            </a:pPr>
            <a:r>
              <a:rPr lang="en" sz="750">
                <a:solidFill>
                  <a:schemeClr val="dk2"/>
                </a:solidFill>
                <a:latin typeface="Lato"/>
                <a:ea typeface="Lato"/>
                <a:cs typeface="Lato"/>
                <a:sym typeface="Lato"/>
              </a:rPr>
              <a:t>Source: CDC WONDER, obtained January 2025</a:t>
            </a:r>
            <a:endParaRPr sz="750">
              <a:solidFill>
                <a:schemeClr val="dk2"/>
              </a:solidFill>
              <a:latin typeface="Lato"/>
              <a:ea typeface="Lato"/>
              <a:cs typeface="Lato"/>
              <a:sym typeface="Lato"/>
            </a:endParaRPr>
          </a:p>
          <a:p>
            <a:pPr indent="0" lvl="0" marL="0" marR="0" rtl="0" algn="l">
              <a:lnSpc>
                <a:spcPct val="100000"/>
              </a:lnSpc>
              <a:spcBef>
                <a:spcPts val="0"/>
              </a:spcBef>
              <a:spcAft>
                <a:spcPts val="0"/>
              </a:spcAft>
              <a:buClr>
                <a:srgbClr val="000000"/>
              </a:buClr>
              <a:buSzPts val="850"/>
              <a:buFont typeface="Arial"/>
              <a:buNone/>
            </a:pPr>
            <a:r>
              <a:rPr b="0" i="0" lang="en" sz="750" u="none" cap="none" strike="noStrike">
                <a:solidFill>
                  <a:schemeClr val="dk2"/>
                </a:solidFill>
                <a:latin typeface="Lato"/>
                <a:ea typeface="Lato"/>
                <a:cs typeface="Lato"/>
                <a:sym typeface="Lato"/>
              </a:rPr>
              <a:t>Rate of maternal deaths per 100,000 live births, defined by ICD-10 codes</a:t>
            </a:r>
            <a:r>
              <a:rPr lang="en" sz="750">
                <a:solidFill>
                  <a:schemeClr val="dk2"/>
                </a:solidFill>
                <a:latin typeface="Lato"/>
                <a:ea typeface="Lato"/>
                <a:cs typeface="Lato"/>
                <a:sym typeface="Lato"/>
              </a:rPr>
              <a:t>: A34, O00-O95, and O98-O999</a:t>
            </a:r>
            <a:endParaRPr b="0" i="0" sz="750" u="none" cap="none" strike="noStrike">
              <a:solidFill>
                <a:schemeClr val="dk2"/>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750">
                <a:solidFill>
                  <a:schemeClr val="dk2"/>
                </a:solidFill>
                <a:latin typeface="Lato"/>
                <a:ea typeface="Lato"/>
                <a:cs typeface="Lato"/>
                <a:sym typeface="Lato"/>
              </a:rPr>
              <a:t>Notes: Rates for Black NH and White NH  individuals for periods including and beyond 2018-2022 are not directly comparable to rates from previous periods </a:t>
            </a:r>
            <a:endParaRPr sz="750">
              <a:solidFill>
                <a:schemeClr val="dk2"/>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750">
                <a:solidFill>
                  <a:schemeClr val="dk2"/>
                </a:solidFill>
                <a:latin typeface="Lato"/>
                <a:ea typeface="Lato"/>
                <a:cs typeface="Lato"/>
                <a:sym typeface="Lato"/>
              </a:rPr>
              <a:t>     (indicated by a break in the line graph), due to changes in race classification methodology (2017-2021 and prior use bridged race methods or a combination of </a:t>
            </a:r>
            <a:endParaRPr sz="750">
              <a:solidFill>
                <a:schemeClr val="dk2"/>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750">
                <a:solidFill>
                  <a:schemeClr val="dk2"/>
                </a:solidFill>
                <a:latin typeface="Lato"/>
                <a:ea typeface="Lato"/>
                <a:cs typeface="Lato"/>
                <a:sym typeface="Lato"/>
              </a:rPr>
              <a:t>     bridged race and single race methods, while 2018-2022 onwards use single race methods) </a:t>
            </a:r>
            <a:endParaRPr b="0" i="0" sz="750" u="none" cap="none" strike="noStrike">
              <a:solidFill>
                <a:schemeClr val="dk1"/>
              </a:solidFill>
              <a:latin typeface="Lato"/>
              <a:ea typeface="Lato"/>
              <a:cs typeface="Lato"/>
              <a:sym typeface="Lato"/>
            </a:endParaRPr>
          </a:p>
        </p:txBody>
      </p:sp>
      <p:sp>
        <p:nvSpPr>
          <p:cNvPr id="473" name="Google Shape;473;g2d81346ce7c_0_2"/>
          <p:cNvSpPr/>
          <p:nvPr/>
        </p:nvSpPr>
        <p:spPr>
          <a:xfrm>
            <a:off x="6139050" y="4095750"/>
            <a:ext cx="2070600" cy="6984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474" name="Google Shape;474;g2d81346ce7c_0_2"/>
          <p:cNvPicPr preferRelativeResize="0"/>
          <p:nvPr/>
        </p:nvPicPr>
        <p:blipFill>
          <a:blip r:embed="rId3">
            <a:alphaModFix/>
          </a:blip>
          <a:stretch>
            <a:fillRect/>
          </a:stretch>
        </p:blipFill>
        <p:spPr>
          <a:xfrm>
            <a:off x="7357075" y="4560255"/>
            <a:ext cx="1625651" cy="472296"/>
          </a:xfrm>
          <a:prstGeom prst="rect">
            <a:avLst/>
          </a:prstGeom>
          <a:noFill/>
          <a:ln>
            <a:noFill/>
          </a:ln>
        </p:spPr>
      </p:pic>
      <p:pic>
        <p:nvPicPr>
          <p:cNvPr id="475" name="Google Shape;475;g2d81346ce7c_0_2"/>
          <p:cNvPicPr preferRelativeResize="0"/>
          <p:nvPr/>
        </p:nvPicPr>
        <p:blipFill>
          <a:blip r:embed="rId4">
            <a:alphaModFix/>
          </a:blip>
          <a:stretch>
            <a:fillRect/>
          </a:stretch>
        </p:blipFill>
        <p:spPr>
          <a:xfrm>
            <a:off x="1367325" y="1109175"/>
            <a:ext cx="6409350" cy="35147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pic>
        <p:nvPicPr>
          <p:cNvPr id="480" name="Google Shape;480;g2a5331d8766_0_798"/>
          <p:cNvPicPr preferRelativeResize="0"/>
          <p:nvPr/>
        </p:nvPicPr>
        <p:blipFill rotWithShape="1">
          <a:blip r:embed="rId3">
            <a:alphaModFix/>
          </a:blip>
          <a:srcRect b="0" l="1051" r="678" t="4049"/>
          <a:stretch/>
        </p:blipFill>
        <p:spPr>
          <a:xfrm>
            <a:off x="435425" y="126025"/>
            <a:ext cx="8304175" cy="4865076"/>
          </a:xfrm>
          <a:prstGeom prst="rect">
            <a:avLst/>
          </a:prstGeom>
          <a:noFill/>
          <a:ln>
            <a:noFill/>
          </a:ln>
        </p:spPr>
      </p:pic>
      <p:pic>
        <p:nvPicPr>
          <p:cNvPr id="481" name="Google Shape;481;g2a5331d8766_0_798"/>
          <p:cNvPicPr preferRelativeResize="0"/>
          <p:nvPr/>
        </p:nvPicPr>
        <p:blipFill>
          <a:blip r:embed="rId4">
            <a:alphaModFix/>
          </a:blip>
          <a:stretch>
            <a:fillRect/>
          </a:stretch>
        </p:blipFill>
        <p:spPr>
          <a:xfrm>
            <a:off x="7113950" y="4518805"/>
            <a:ext cx="1625651" cy="47229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F2F4"/>
        </a:solidFill>
      </p:bgPr>
    </p:bg>
    <p:spTree>
      <p:nvGrpSpPr>
        <p:cNvPr id="486" name="Shape 486"/>
        <p:cNvGrpSpPr/>
        <p:nvPr/>
      </p:nvGrpSpPr>
      <p:grpSpPr>
        <a:xfrm>
          <a:off x="0" y="0"/>
          <a:ext cx="0" cy="0"/>
          <a:chOff x="0" y="0"/>
          <a:chExt cx="0" cy="0"/>
        </a:xfrm>
      </p:grpSpPr>
      <p:sp>
        <p:nvSpPr>
          <p:cNvPr id="487" name="Google Shape;487;g2a5331d8766_0_1151"/>
          <p:cNvSpPr/>
          <p:nvPr/>
        </p:nvSpPr>
        <p:spPr>
          <a:xfrm>
            <a:off x="0" y="0"/>
            <a:ext cx="9144000" cy="1099200"/>
          </a:xfrm>
          <a:prstGeom prst="rect">
            <a:avLst/>
          </a:prstGeom>
          <a:solidFill>
            <a:srgbClr val="144780"/>
          </a:solidFill>
          <a:ln cap="flat" cmpd="sng" w="19050">
            <a:solidFill>
              <a:srgbClr val="EAEEE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144780"/>
              </a:solidFill>
              <a:latin typeface="Arial"/>
              <a:ea typeface="Arial"/>
              <a:cs typeface="Arial"/>
              <a:sym typeface="Arial"/>
            </a:endParaRPr>
          </a:p>
        </p:txBody>
      </p:sp>
      <p:sp>
        <p:nvSpPr>
          <p:cNvPr id="488" name="Google Shape;488;g2a5331d8766_0_1151"/>
          <p:cNvSpPr txBox="1"/>
          <p:nvPr>
            <p:ph type="title"/>
          </p:nvPr>
        </p:nvSpPr>
        <p:spPr>
          <a:xfrm>
            <a:off x="628650" y="104986"/>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lt1"/>
              </a:buClr>
              <a:buSzPts val="2970"/>
              <a:buFont typeface="Play"/>
              <a:buNone/>
            </a:pPr>
            <a:r>
              <a:rPr lang="en" sz="2570">
                <a:solidFill>
                  <a:schemeClr val="lt1"/>
                </a:solidFill>
              </a:rPr>
              <a:t>Severe Maternal Morbidity (SMM) Surveillance </a:t>
            </a:r>
            <a:br>
              <a:rPr lang="en" sz="2570">
                <a:solidFill>
                  <a:schemeClr val="lt1"/>
                </a:solidFill>
              </a:rPr>
            </a:br>
            <a:r>
              <a:rPr lang="en" sz="2570">
                <a:solidFill>
                  <a:schemeClr val="lt1"/>
                </a:solidFill>
              </a:rPr>
              <a:t>in Maryland – Key MDMOM Activity</a:t>
            </a:r>
            <a:endParaRPr sz="2120">
              <a:solidFill>
                <a:schemeClr val="lt1"/>
              </a:solidFill>
            </a:endParaRPr>
          </a:p>
        </p:txBody>
      </p:sp>
      <p:sp>
        <p:nvSpPr>
          <p:cNvPr id="489" name="Google Shape;489;g2a5331d8766_0_1151"/>
          <p:cNvSpPr txBox="1"/>
          <p:nvPr>
            <p:ph idx="1" type="body"/>
          </p:nvPr>
        </p:nvSpPr>
        <p:spPr>
          <a:xfrm>
            <a:off x="628650" y="1501513"/>
            <a:ext cx="4711800" cy="3263400"/>
          </a:xfrm>
          <a:prstGeom prst="rect">
            <a:avLst/>
          </a:prstGeom>
          <a:noFill/>
          <a:ln>
            <a:noFill/>
          </a:ln>
        </p:spPr>
        <p:txBody>
          <a:bodyPr anchorCtr="0" anchor="t" bIns="34275" lIns="68575" spcFirstLastPara="1" rIns="68575" wrap="square" tIns="34275">
            <a:normAutofit lnSpcReduction="20000"/>
          </a:bodyPr>
          <a:lstStyle/>
          <a:p>
            <a:pPr indent="-171450" lvl="0" marL="177800" rtl="0" algn="l">
              <a:lnSpc>
                <a:spcPct val="90000"/>
              </a:lnSpc>
              <a:spcBef>
                <a:spcPts val="0"/>
              </a:spcBef>
              <a:spcAft>
                <a:spcPts val="0"/>
              </a:spcAft>
              <a:buClr>
                <a:srgbClr val="133050"/>
              </a:buClr>
              <a:buSzPts val="1500"/>
              <a:buChar char="●"/>
            </a:pPr>
            <a:r>
              <a:rPr lang="en" sz="1500">
                <a:solidFill>
                  <a:srgbClr val="133050"/>
                </a:solidFill>
              </a:rPr>
              <a:t>Hospital-based systematic process for identification of severe maternal morbidity, clinical review and analysis</a:t>
            </a:r>
            <a:endParaRPr/>
          </a:p>
          <a:p>
            <a:pPr indent="-177800" lvl="1" marL="520700" rtl="0" algn="l">
              <a:lnSpc>
                <a:spcPct val="90000"/>
              </a:lnSpc>
              <a:spcBef>
                <a:spcPts val="400"/>
              </a:spcBef>
              <a:spcAft>
                <a:spcPts val="0"/>
              </a:spcAft>
              <a:buClr>
                <a:srgbClr val="133050"/>
              </a:buClr>
              <a:buSzPts val="1400"/>
              <a:buFont typeface="Noto Sans Symbols"/>
              <a:buChar char="❑"/>
            </a:pPr>
            <a:r>
              <a:rPr lang="en" sz="1400">
                <a:solidFill>
                  <a:srgbClr val="133050"/>
                </a:solidFill>
              </a:rPr>
              <a:t>ACOG/SMFM surveillance definition &amp; guidelines</a:t>
            </a:r>
            <a:endParaRPr/>
          </a:p>
          <a:p>
            <a:pPr indent="-171450" lvl="0" marL="177800" rtl="0" algn="l">
              <a:lnSpc>
                <a:spcPct val="90000"/>
              </a:lnSpc>
              <a:spcBef>
                <a:spcPts val="800"/>
              </a:spcBef>
              <a:spcAft>
                <a:spcPts val="0"/>
              </a:spcAft>
              <a:buClr>
                <a:srgbClr val="941100"/>
              </a:buClr>
              <a:buSzPts val="1500"/>
              <a:buChar char="●"/>
            </a:pPr>
            <a:r>
              <a:rPr b="1" lang="en" sz="1500">
                <a:solidFill>
                  <a:srgbClr val="941100"/>
                </a:solidFill>
              </a:rPr>
              <a:t>Objective</a:t>
            </a:r>
            <a:r>
              <a:rPr lang="en" sz="1500">
                <a:solidFill>
                  <a:srgbClr val="154780"/>
                </a:solidFill>
              </a:rPr>
              <a:t> </a:t>
            </a:r>
            <a:r>
              <a:rPr lang="en" sz="1500">
                <a:solidFill>
                  <a:srgbClr val="133050"/>
                </a:solidFill>
              </a:rPr>
              <a:t>is to identify risk factors, causes, and strategies to improve service delivery &amp; quality of care</a:t>
            </a:r>
            <a:endParaRPr/>
          </a:p>
          <a:p>
            <a:pPr indent="-177800" lvl="1" marL="520700" rtl="0" algn="l">
              <a:lnSpc>
                <a:spcPct val="90000"/>
              </a:lnSpc>
              <a:spcBef>
                <a:spcPts val="400"/>
              </a:spcBef>
              <a:spcAft>
                <a:spcPts val="0"/>
              </a:spcAft>
              <a:buClr>
                <a:srgbClr val="133050"/>
              </a:buClr>
              <a:buSzPts val="1400"/>
              <a:buFont typeface="Noto Sans Symbols"/>
              <a:buChar char="❑"/>
            </a:pPr>
            <a:r>
              <a:rPr lang="en" sz="1400">
                <a:solidFill>
                  <a:srgbClr val="133050"/>
                </a:solidFill>
              </a:rPr>
              <a:t>Practices done well</a:t>
            </a:r>
            <a:endParaRPr/>
          </a:p>
          <a:p>
            <a:pPr indent="-177800" lvl="1" marL="520700" rtl="0" algn="l">
              <a:lnSpc>
                <a:spcPct val="90000"/>
              </a:lnSpc>
              <a:spcBef>
                <a:spcPts val="400"/>
              </a:spcBef>
              <a:spcAft>
                <a:spcPts val="0"/>
              </a:spcAft>
              <a:buClr>
                <a:srgbClr val="133050"/>
              </a:buClr>
              <a:buSzPts val="1400"/>
              <a:buFont typeface="Noto Sans Symbols"/>
              <a:buChar char="❑"/>
            </a:pPr>
            <a:r>
              <a:rPr lang="en" sz="1400">
                <a:solidFill>
                  <a:srgbClr val="133050"/>
                </a:solidFill>
              </a:rPr>
              <a:t>Preventability assessments</a:t>
            </a:r>
            <a:endParaRPr/>
          </a:p>
          <a:p>
            <a:pPr indent="-177800" lvl="1" marL="520700" rtl="0" algn="l">
              <a:lnSpc>
                <a:spcPct val="90000"/>
              </a:lnSpc>
              <a:spcBef>
                <a:spcPts val="400"/>
              </a:spcBef>
              <a:spcAft>
                <a:spcPts val="0"/>
              </a:spcAft>
              <a:buClr>
                <a:srgbClr val="133050"/>
              </a:buClr>
              <a:buSzPts val="1400"/>
              <a:buFont typeface="Noto Sans Symbols"/>
              <a:buChar char="❑"/>
            </a:pPr>
            <a:r>
              <a:rPr lang="en" sz="1400">
                <a:solidFill>
                  <a:srgbClr val="133050"/>
                </a:solidFill>
              </a:rPr>
              <a:t>Recommendations</a:t>
            </a:r>
            <a:endParaRPr/>
          </a:p>
          <a:p>
            <a:pPr indent="-171450" lvl="0" marL="177800" rtl="0" algn="l">
              <a:lnSpc>
                <a:spcPct val="90000"/>
              </a:lnSpc>
              <a:spcBef>
                <a:spcPts val="800"/>
              </a:spcBef>
              <a:spcAft>
                <a:spcPts val="0"/>
              </a:spcAft>
              <a:buClr>
                <a:srgbClr val="133050"/>
              </a:buClr>
              <a:buSzPts val="1500"/>
              <a:buChar char="●"/>
            </a:pPr>
            <a:r>
              <a:rPr lang="en" sz="1500">
                <a:solidFill>
                  <a:srgbClr val="133050"/>
                </a:solidFill>
              </a:rPr>
              <a:t>Work on-going in 27 of 32 hospitals </a:t>
            </a:r>
            <a:endParaRPr/>
          </a:p>
          <a:p>
            <a:pPr indent="-177800" lvl="1" marL="520700" rtl="0" algn="l">
              <a:lnSpc>
                <a:spcPct val="90000"/>
              </a:lnSpc>
              <a:spcBef>
                <a:spcPts val="400"/>
              </a:spcBef>
              <a:spcAft>
                <a:spcPts val="0"/>
              </a:spcAft>
              <a:buClr>
                <a:srgbClr val="133050"/>
              </a:buClr>
              <a:buSzPts val="1400"/>
              <a:buFont typeface="Noto Sans Symbols"/>
              <a:buChar char="❑"/>
            </a:pPr>
            <a:r>
              <a:rPr lang="en" sz="1400">
                <a:solidFill>
                  <a:srgbClr val="133050"/>
                </a:solidFill>
              </a:rPr>
              <a:t>&gt;80% annual births</a:t>
            </a:r>
            <a:endParaRPr/>
          </a:p>
          <a:p>
            <a:pPr indent="-177800" lvl="1" marL="520700" rtl="0" algn="l">
              <a:lnSpc>
                <a:spcPct val="90000"/>
              </a:lnSpc>
              <a:spcBef>
                <a:spcPts val="400"/>
              </a:spcBef>
              <a:spcAft>
                <a:spcPts val="0"/>
              </a:spcAft>
              <a:buClr>
                <a:srgbClr val="133050"/>
              </a:buClr>
              <a:buSzPts val="1400"/>
              <a:buFont typeface="Noto Sans Symbols"/>
              <a:buChar char="❑"/>
            </a:pPr>
            <a:r>
              <a:rPr lang="en" sz="1400">
                <a:solidFill>
                  <a:srgbClr val="133050"/>
                </a:solidFill>
              </a:rPr>
              <a:t>HB-1051/2024 mandates all hospitals’ participation</a:t>
            </a:r>
            <a:endParaRPr/>
          </a:p>
          <a:p>
            <a:pPr indent="-171450" lvl="0" marL="177800" rtl="0" algn="l">
              <a:lnSpc>
                <a:spcPct val="90000"/>
              </a:lnSpc>
              <a:spcBef>
                <a:spcPts val="800"/>
              </a:spcBef>
              <a:spcAft>
                <a:spcPts val="0"/>
              </a:spcAft>
              <a:buClr>
                <a:srgbClr val="133050"/>
              </a:buClr>
              <a:buSzPts val="1500"/>
              <a:buChar char="●"/>
            </a:pPr>
            <a:r>
              <a:rPr lang="en" sz="1500">
                <a:solidFill>
                  <a:srgbClr val="133050"/>
                </a:solidFill>
              </a:rPr>
              <a:t>Data disseminated through hospital reports, data briefs, publications and presentations</a:t>
            </a:r>
            <a:endParaRPr/>
          </a:p>
        </p:txBody>
      </p:sp>
      <p:grpSp>
        <p:nvGrpSpPr>
          <p:cNvPr id="490" name="Google Shape;490;g2a5331d8766_0_1151"/>
          <p:cNvGrpSpPr/>
          <p:nvPr/>
        </p:nvGrpSpPr>
        <p:grpSpPr>
          <a:xfrm>
            <a:off x="5520038" y="1719197"/>
            <a:ext cx="3318537" cy="2617087"/>
            <a:chOff x="7360050" y="2292263"/>
            <a:chExt cx="4424717" cy="3489449"/>
          </a:xfrm>
        </p:grpSpPr>
        <p:pic>
          <p:nvPicPr>
            <p:cNvPr descr="A graphic of a medical procedure&#10;&#10;Description automatically generated with medium confidence" id="491" name="Google Shape;491;g2a5331d8766_0_1151"/>
            <p:cNvPicPr preferRelativeResize="0"/>
            <p:nvPr/>
          </p:nvPicPr>
          <p:blipFill rotWithShape="1">
            <a:blip r:embed="rId3">
              <a:alphaModFix/>
            </a:blip>
            <a:srcRect b="0" l="0" r="0" t="0"/>
            <a:stretch/>
          </p:blipFill>
          <p:spPr>
            <a:xfrm>
              <a:off x="7360050" y="2292263"/>
              <a:ext cx="4424717" cy="3489449"/>
            </a:xfrm>
            <a:prstGeom prst="rect">
              <a:avLst/>
            </a:prstGeom>
            <a:noFill/>
            <a:ln cap="flat" cmpd="sng" w="9525">
              <a:solidFill>
                <a:srgbClr val="7F7F7F"/>
              </a:solidFill>
              <a:prstDash val="solid"/>
              <a:round/>
              <a:headEnd len="sm" w="sm" type="none"/>
              <a:tailEnd len="sm" w="sm" type="none"/>
            </a:ln>
            <a:effectLst>
              <a:outerShdw blurRad="50800" rotWithShape="0" algn="tl" dir="2700000" dist="38100">
                <a:srgbClr val="000000">
                  <a:alpha val="40000"/>
                </a:srgbClr>
              </a:outerShdw>
            </a:effectLst>
          </p:spPr>
        </p:pic>
        <p:sp>
          <p:nvSpPr>
            <p:cNvPr id="492" name="Google Shape;492;g2a5331d8766_0_1151"/>
            <p:cNvSpPr/>
            <p:nvPr/>
          </p:nvSpPr>
          <p:spPr>
            <a:xfrm>
              <a:off x="11021860" y="2658023"/>
              <a:ext cx="663900" cy="275700"/>
            </a:xfrm>
            <a:prstGeom prst="rect">
              <a:avLst/>
            </a:prstGeom>
            <a:solidFill>
              <a:srgbClr val="EAEEED"/>
            </a:solidFill>
            <a:ln cap="flat" cmpd="sng" w="19050">
              <a:solidFill>
                <a:srgbClr val="EAEEE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F2F4"/>
        </a:solidFill>
      </p:bgPr>
    </p:bg>
    <p:spTree>
      <p:nvGrpSpPr>
        <p:cNvPr id="497" name="Shape 497"/>
        <p:cNvGrpSpPr/>
        <p:nvPr/>
      </p:nvGrpSpPr>
      <p:grpSpPr>
        <a:xfrm>
          <a:off x="0" y="0"/>
          <a:ext cx="0" cy="0"/>
          <a:chOff x="0" y="0"/>
          <a:chExt cx="0" cy="0"/>
        </a:xfrm>
      </p:grpSpPr>
      <p:sp>
        <p:nvSpPr>
          <p:cNvPr id="498" name="Google Shape;498;g2a5331d8766_0_1161"/>
          <p:cNvSpPr/>
          <p:nvPr/>
        </p:nvSpPr>
        <p:spPr>
          <a:xfrm>
            <a:off x="0" y="0"/>
            <a:ext cx="9144000" cy="1099200"/>
          </a:xfrm>
          <a:prstGeom prst="rect">
            <a:avLst/>
          </a:prstGeom>
          <a:solidFill>
            <a:srgbClr val="144780"/>
          </a:solidFill>
          <a:ln cap="flat" cmpd="sng" w="19050">
            <a:solidFill>
              <a:srgbClr val="EAEEE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144780"/>
              </a:solidFill>
              <a:latin typeface="Arial"/>
              <a:ea typeface="Arial"/>
              <a:cs typeface="Arial"/>
              <a:sym typeface="Arial"/>
            </a:endParaRPr>
          </a:p>
        </p:txBody>
      </p:sp>
      <p:sp>
        <p:nvSpPr>
          <p:cNvPr id="499" name="Google Shape;499;g2a5331d8766_0_1161"/>
          <p:cNvSpPr txBox="1"/>
          <p:nvPr>
            <p:ph type="title"/>
          </p:nvPr>
        </p:nvSpPr>
        <p:spPr>
          <a:xfrm>
            <a:off x="628650" y="138460"/>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lt1"/>
              </a:buClr>
              <a:buSzPts val="3300"/>
              <a:buFont typeface="Play"/>
              <a:buNone/>
            </a:pPr>
            <a:r>
              <a:rPr lang="en" sz="3300">
                <a:solidFill>
                  <a:schemeClr val="lt1"/>
                </a:solidFill>
              </a:rPr>
              <a:t>Key Findings from 2023 SMM Event Reviews</a:t>
            </a:r>
            <a:endParaRPr>
              <a:solidFill>
                <a:schemeClr val="lt1"/>
              </a:solidFill>
            </a:endParaRPr>
          </a:p>
        </p:txBody>
      </p:sp>
      <p:pic>
        <p:nvPicPr>
          <p:cNvPr descr="A close-up of a sign&#10;&#10;Description automatically generated" id="500" name="Google Shape;500;g2a5331d8766_0_1161"/>
          <p:cNvPicPr preferRelativeResize="0"/>
          <p:nvPr/>
        </p:nvPicPr>
        <p:blipFill rotWithShape="1">
          <a:blip r:embed="rId3">
            <a:alphaModFix/>
          </a:blip>
          <a:srcRect b="0" l="0" r="0" t="0"/>
          <a:stretch/>
        </p:blipFill>
        <p:spPr>
          <a:xfrm>
            <a:off x="5246414" y="4210951"/>
            <a:ext cx="3204405" cy="721069"/>
          </a:xfrm>
          <a:prstGeom prst="rect">
            <a:avLst/>
          </a:prstGeom>
          <a:noFill/>
          <a:ln cap="flat" cmpd="sng" w="9525">
            <a:solidFill>
              <a:srgbClr val="7F7F7F"/>
            </a:solidFill>
            <a:prstDash val="solid"/>
            <a:round/>
            <a:headEnd len="sm" w="sm" type="none"/>
            <a:tailEnd len="sm" w="sm" type="none"/>
          </a:ln>
          <a:effectLst>
            <a:outerShdw blurRad="50800" rotWithShape="0" algn="tl" dir="2700000" dist="38100">
              <a:srgbClr val="000000">
                <a:alpha val="40000"/>
              </a:srgbClr>
            </a:outerShdw>
          </a:effectLst>
        </p:spPr>
      </p:pic>
      <p:pic>
        <p:nvPicPr>
          <p:cNvPr descr="A pie chart with numbers and percentages&#10;&#10;Description automatically generated" id="501" name="Google Shape;501;g2a5331d8766_0_1161"/>
          <p:cNvPicPr preferRelativeResize="0"/>
          <p:nvPr/>
        </p:nvPicPr>
        <p:blipFill rotWithShape="1">
          <a:blip r:embed="rId4">
            <a:alphaModFix/>
          </a:blip>
          <a:srcRect b="0" l="0" r="0" t="7986"/>
          <a:stretch/>
        </p:blipFill>
        <p:spPr>
          <a:xfrm>
            <a:off x="4817745" y="1815056"/>
            <a:ext cx="2860451" cy="2211972"/>
          </a:xfrm>
          <a:prstGeom prst="rect">
            <a:avLst/>
          </a:prstGeom>
          <a:noFill/>
          <a:ln>
            <a:noFill/>
          </a:ln>
        </p:spPr>
      </p:pic>
      <p:pic>
        <p:nvPicPr>
          <p:cNvPr id="502" name="Google Shape;502;g2a5331d8766_0_1161"/>
          <p:cNvPicPr preferRelativeResize="0"/>
          <p:nvPr/>
        </p:nvPicPr>
        <p:blipFill rotWithShape="1">
          <a:blip r:embed="rId5">
            <a:alphaModFix/>
          </a:blip>
          <a:srcRect b="0" l="0" r="0" t="0"/>
          <a:stretch/>
        </p:blipFill>
        <p:spPr>
          <a:xfrm>
            <a:off x="4817745" y="1400327"/>
            <a:ext cx="3449943" cy="251789"/>
          </a:xfrm>
          <a:prstGeom prst="rect">
            <a:avLst/>
          </a:prstGeom>
          <a:noFill/>
          <a:ln>
            <a:noFill/>
          </a:ln>
        </p:spPr>
      </p:pic>
      <p:grpSp>
        <p:nvGrpSpPr>
          <p:cNvPr id="503" name="Google Shape;503;g2a5331d8766_0_1161"/>
          <p:cNvGrpSpPr/>
          <p:nvPr/>
        </p:nvGrpSpPr>
        <p:grpSpPr>
          <a:xfrm>
            <a:off x="7329381" y="1835492"/>
            <a:ext cx="1814528" cy="2191778"/>
            <a:chOff x="2941730" y="3691396"/>
            <a:chExt cx="1217804" cy="1675159"/>
          </a:xfrm>
        </p:grpSpPr>
        <p:pic>
          <p:nvPicPr>
            <p:cNvPr id="504" name="Google Shape;504;g2a5331d8766_0_1161"/>
            <p:cNvPicPr preferRelativeResize="0"/>
            <p:nvPr/>
          </p:nvPicPr>
          <p:blipFill rotWithShape="1">
            <a:blip r:embed="rId6">
              <a:alphaModFix/>
            </a:blip>
            <a:srcRect b="9704" l="90177" r="720" t="50585"/>
            <a:stretch/>
          </p:blipFill>
          <p:spPr>
            <a:xfrm>
              <a:off x="3041759" y="5170008"/>
              <a:ext cx="407608" cy="196547"/>
            </a:xfrm>
            <a:prstGeom prst="rect">
              <a:avLst/>
            </a:prstGeom>
            <a:noFill/>
            <a:ln>
              <a:noFill/>
            </a:ln>
          </p:spPr>
        </p:pic>
        <p:pic>
          <p:nvPicPr>
            <p:cNvPr id="505" name="Google Shape;505;g2a5331d8766_0_1161"/>
            <p:cNvPicPr preferRelativeResize="0"/>
            <p:nvPr/>
          </p:nvPicPr>
          <p:blipFill rotWithShape="1">
            <a:blip r:embed="rId6">
              <a:alphaModFix/>
            </a:blip>
            <a:srcRect b="42469" l="68124" r="13076" t="21132"/>
            <a:stretch/>
          </p:blipFill>
          <p:spPr>
            <a:xfrm>
              <a:off x="3027509" y="4177903"/>
              <a:ext cx="841898" cy="180169"/>
            </a:xfrm>
            <a:prstGeom prst="rect">
              <a:avLst/>
            </a:prstGeom>
            <a:noFill/>
            <a:ln>
              <a:noFill/>
            </a:ln>
          </p:spPr>
        </p:pic>
        <p:pic>
          <p:nvPicPr>
            <p:cNvPr id="506" name="Google Shape;506;g2a5331d8766_0_1161"/>
            <p:cNvPicPr preferRelativeResize="0"/>
            <p:nvPr/>
          </p:nvPicPr>
          <p:blipFill rotWithShape="1">
            <a:blip r:embed="rId6">
              <a:alphaModFix/>
            </a:blip>
            <a:srcRect b="42469" l="56189" r="32591" t="21132"/>
            <a:stretch/>
          </p:blipFill>
          <p:spPr>
            <a:xfrm>
              <a:off x="3012126" y="4015658"/>
              <a:ext cx="502418" cy="180169"/>
            </a:xfrm>
            <a:prstGeom prst="rect">
              <a:avLst/>
            </a:prstGeom>
            <a:noFill/>
            <a:ln>
              <a:noFill/>
            </a:ln>
          </p:spPr>
        </p:pic>
        <p:pic>
          <p:nvPicPr>
            <p:cNvPr id="507" name="Google Shape;507;g2a5331d8766_0_1161"/>
            <p:cNvPicPr preferRelativeResize="0"/>
            <p:nvPr/>
          </p:nvPicPr>
          <p:blipFill rotWithShape="1">
            <a:blip r:embed="rId6">
              <a:alphaModFix/>
            </a:blip>
            <a:srcRect b="42469" l="29673" r="44877" t="21132"/>
            <a:stretch/>
          </p:blipFill>
          <p:spPr>
            <a:xfrm>
              <a:off x="3019817" y="3845630"/>
              <a:ext cx="1139717" cy="180169"/>
            </a:xfrm>
            <a:prstGeom prst="rect">
              <a:avLst/>
            </a:prstGeom>
            <a:noFill/>
            <a:ln>
              <a:noFill/>
            </a:ln>
          </p:spPr>
        </p:pic>
        <p:pic>
          <p:nvPicPr>
            <p:cNvPr id="508" name="Google Shape;508;g2a5331d8766_0_1161"/>
            <p:cNvPicPr preferRelativeResize="0"/>
            <p:nvPr/>
          </p:nvPicPr>
          <p:blipFill rotWithShape="1">
            <a:blip r:embed="rId6">
              <a:alphaModFix/>
            </a:blip>
            <a:srcRect b="42469" l="10834" r="71005" t="21132"/>
            <a:stretch/>
          </p:blipFill>
          <p:spPr>
            <a:xfrm>
              <a:off x="3019817" y="3691396"/>
              <a:ext cx="813262" cy="180169"/>
            </a:xfrm>
            <a:prstGeom prst="rect">
              <a:avLst/>
            </a:prstGeom>
            <a:noFill/>
            <a:ln>
              <a:noFill/>
            </a:ln>
          </p:spPr>
        </p:pic>
        <p:pic>
          <p:nvPicPr>
            <p:cNvPr id="509" name="Google Shape;509;g2a5331d8766_0_1161"/>
            <p:cNvPicPr preferRelativeResize="0"/>
            <p:nvPr/>
          </p:nvPicPr>
          <p:blipFill rotWithShape="1">
            <a:blip r:embed="rId6">
              <a:alphaModFix/>
            </a:blip>
            <a:srcRect b="9707" l="70953" r="10247" t="53892"/>
            <a:stretch/>
          </p:blipFill>
          <p:spPr>
            <a:xfrm>
              <a:off x="3049234" y="4998613"/>
              <a:ext cx="841898" cy="180169"/>
            </a:xfrm>
            <a:prstGeom prst="rect">
              <a:avLst/>
            </a:prstGeom>
            <a:noFill/>
            <a:ln>
              <a:noFill/>
            </a:ln>
          </p:spPr>
        </p:pic>
        <p:pic>
          <p:nvPicPr>
            <p:cNvPr id="510" name="Google Shape;510;g2a5331d8766_0_1161"/>
            <p:cNvPicPr preferRelativeResize="0"/>
            <p:nvPr/>
          </p:nvPicPr>
          <p:blipFill rotWithShape="1">
            <a:blip r:embed="rId6">
              <a:alphaModFix/>
            </a:blip>
            <a:srcRect b="9707" l="52797" r="29728" t="53892"/>
            <a:stretch/>
          </p:blipFill>
          <p:spPr>
            <a:xfrm>
              <a:off x="3051983" y="4837735"/>
              <a:ext cx="782539" cy="180169"/>
            </a:xfrm>
            <a:prstGeom prst="rect">
              <a:avLst/>
            </a:prstGeom>
            <a:noFill/>
            <a:ln>
              <a:noFill/>
            </a:ln>
          </p:spPr>
        </p:pic>
        <p:pic>
          <p:nvPicPr>
            <p:cNvPr id="511" name="Google Shape;511;g2a5331d8766_0_1161"/>
            <p:cNvPicPr preferRelativeResize="0"/>
            <p:nvPr/>
          </p:nvPicPr>
          <p:blipFill rotWithShape="1">
            <a:blip r:embed="rId6">
              <a:alphaModFix/>
            </a:blip>
            <a:srcRect b="9707" l="40688" r="47162" t="53892"/>
            <a:stretch/>
          </p:blipFill>
          <p:spPr>
            <a:xfrm>
              <a:off x="3027331" y="4666340"/>
              <a:ext cx="544083" cy="180169"/>
            </a:xfrm>
            <a:prstGeom prst="rect">
              <a:avLst/>
            </a:prstGeom>
            <a:noFill/>
            <a:ln>
              <a:noFill/>
            </a:ln>
          </p:spPr>
        </p:pic>
        <p:pic>
          <p:nvPicPr>
            <p:cNvPr id="512" name="Google Shape;512;g2a5331d8766_0_1161"/>
            <p:cNvPicPr preferRelativeResize="0"/>
            <p:nvPr/>
          </p:nvPicPr>
          <p:blipFill rotWithShape="1">
            <a:blip r:embed="rId6">
              <a:alphaModFix/>
            </a:blip>
            <a:srcRect b="9980" l="24405" r="58969" t="53619"/>
            <a:stretch/>
          </p:blipFill>
          <p:spPr>
            <a:xfrm>
              <a:off x="3035582" y="4517960"/>
              <a:ext cx="744533" cy="180169"/>
            </a:xfrm>
            <a:prstGeom prst="rect">
              <a:avLst/>
            </a:prstGeom>
            <a:noFill/>
            <a:ln>
              <a:noFill/>
            </a:ln>
          </p:spPr>
        </p:pic>
        <p:pic>
          <p:nvPicPr>
            <p:cNvPr id="513" name="Google Shape;513;g2a5331d8766_0_1161"/>
            <p:cNvPicPr preferRelativeResize="0"/>
            <p:nvPr/>
          </p:nvPicPr>
          <p:blipFill rotWithShape="1">
            <a:blip r:embed="rId6">
              <a:alphaModFix/>
            </a:blip>
            <a:srcRect b="9707" l="-722" r="75893" t="53892"/>
            <a:stretch/>
          </p:blipFill>
          <p:spPr>
            <a:xfrm>
              <a:off x="2941730" y="4346564"/>
              <a:ext cx="1112004" cy="180169"/>
            </a:xfrm>
            <a:prstGeom prst="rect">
              <a:avLst/>
            </a:prstGeom>
            <a:noFill/>
            <a:ln>
              <a:noFill/>
            </a:ln>
          </p:spPr>
        </p:pic>
      </p:grpSp>
      <p:pic>
        <p:nvPicPr>
          <p:cNvPr descr="A graph of the maternal morbidity rates by race and ethnicities&#10;&#10;Description automatically generated" id="514" name="Google Shape;514;g2a5331d8766_0_1161"/>
          <p:cNvPicPr preferRelativeResize="0"/>
          <p:nvPr/>
        </p:nvPicPr>
        <p:blipFill rotWithShape="1">
          <a:blip r:embed="rId7">
            <a:alphaModFix/>
          </a:blip>
          <a:srcRect b="0" l="0" r="0" t="0"/>
          <a:stretch/>
        </p:blipFill>
        <p:spPr>
          <a:xfrm>
            <a:off x="358265" y="1400327"/>
            <a:ext cx="3973052" cy="290767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g2a5331d8766_0_1182"/>
          <p:cNvSpPr/>
          <p:nvPr/>
        </p:nvSpPr>
        <p:spPr>
          <a:xfrm>
            <a:off x="0" y="0"/>
            <a:ext cx="9144000" cy="1099200"/>
          </a:xfrm>
          <a:prstGeom prst="rect">
            <a:avLst/>
          </a:prstGeom>
          <a:solidFill>
            <a:srgbClr val="144780"/>
          </a:solidFill>
          <a:ln cap="flat" cmpd="sng" w="19050">
            <a:solidFill>
              <a:srgbClr val="EAEEE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144780"/>
              </a:solidFill>
              <a:latin typeface="Arial"/>
              <a:ea typeface="Arial"/>
              <a:cs typeface="Arial"/>
              <a:sym typeface="Arial"/>
            </a:endParaRPr>
          </a:p>
        </p:txBody>
      </p:sp>
      <p:sp>
        <p:nvSpPr>
          <p:cNvPr id="521" name="Google Shape;521;g2a5331d8766_0_1182"/>
          <p:cNvSpPr txBox="1"/>
          <p:nvPr>
            <p:ph type="title"/>
          </p:nvPr>
        </p:nvSpPr>
        <p:spPr>
          <a:xfrm>
            <a:off x="628650" y="138460"/>
            <a:ext cx="7886700" cy="9942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lt1"/>
              </a:buClr>
              <a:buSzPct val="82500"/>
              <a:buFont typeface="Play"/>
              <a:buNone/>
            </a:pPr>
            <a:r>
              <a:rPr lang="en">
                <a:solidFill>
                  <a:schemeClr val="lt1"/>
                </a:solidFill>
              </a:rPr>
              <a:t>Next Steps to Enhance </a:t>
            </a:r>
            <a:r>
              <a:rPr lang="en" sz="3300">
                <a:solidFill>
                  <a:schemeClr val="lt1"/>
                </a:solidFill>
              </a:rPr>
              <a:t>SMM Surveillance </a:t>
            </a:r>
            <a:endParaRPr>
              <a:solidFill>
                <a:schemeClr val="lt1"/>
              </a:solidFill>
            </a:endParaRPr>
          </a:p>
        </p:txBody>
      </p:sp>
      <p:grpSp>
        <p:nvGrpSpPr>
          <p:cNvPr id="522" name="Google Shape;522;g2a5331d8766_0_1182"/>
          <p:cNvGrpSpPr/>
          <p:nvPr/>
        </p:nvGrpSpPr>
        <p:grpSpPr>
          <a:xfrm>
            <a:off x="6080821" y="1078555"/>
            <a:ext cx="3044925" cy="4064978"/>
            <a:chOff x="8144260" y="1438074"/>
            <a:chExt cx="4059900" cy="5419970"/>
          </a:xfrm>
        </p:grpSpPr>
        <p:sp>
          <p:nvSpPr>
            <p:cNvPr id="523" name="Google Shape;523;g2a5331d8766_0_1182"/>
            <p:cNvSpPr/>
            <p:nvPr/>
          </p:nvSpPr>
          <p:spPr>
            <a:xfrm>
              <a:off x="8144260" y="1465544"/>
              <a:ext cx="4059900" cy="5392500"/>
            </a:xfrm>
            <a:prstGeom prst="rect">
              <a:avLst/>
            </a:prstGeom>
            <a:solidFill>
              <a:srgbClr val="F4F2F4"/>
            </a:solidFill>
            <a:ln cap="flat" cmpd="sng" w="19050">
              <a:solidFill>
                <a:srgbClr val="14478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24" name="Google Shape;524;g2a5331d8766_0_1182"/>
            <p:cNvSpPr txBox="1"/>
            <p:nvPr/>
          </p:nvSpPr>
          <p:spPr>
            <a:xfrm>
              <a:off x="8616548" y="2881308"/>
              <a:ext cx="3244200" cy="3252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941100"/>
                  </a:solidFill>
                  <a:latin typeface="Arial"/>
                  <a:ea typeface="Arial"/>
                  <a:cs typeface="Arial"/>
                  <a:sym typeface="Arial"/>
                </a:rPr>
                <a:t>Enhanced Assessment of Risks Associated with SMM</a:t>
              </a:r>
              <a:endParaRPr b="1" i="0" sz="1400" u="none" cap="none" strike="noStrike">
                <a:solidFill>
                  <a:srgbClr val="9411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941100"/>
                </a:solidFill>
                <a:latin typeface="Arial"/>
                <a:ea typeface="Arial"/>
                <a:cs typeface="Arial"/>
                <a:sym typeface="Arial"/>
              </a:endParaRPr>
            </a:p>
            <a:p>
              <a:pPr indent="-215900" lvl="0" marL="215900" marR="0" rtl="0" algn="l">
                <a:lnSpc>
                  <a:spcPct val="100000"/>
                </a:lnSpc>
                <a:spcBef>
                  <a:spcPts val="0"/>
                </a:spcBef>
                <a:spcAft>
                  <a:spcPts val="0"/>
                </a:spcAft>
                <a:buClr>
                  <a:srgbClr val="144780"/>
                </a:buClr>
                <a:buSzPts val="1400"/>
                <a:buFont typeface="Arial"/>
                <a:buChar char="•"/>
              </a:pPr>
              <a:r>
                <a:rPr b="0" i="0" lang="en" sz="1400" u="none" cap="none" strike="noStrike">
                  <a:solidFill>
                    <a:srgbClr val="144780"/>
                  </a:solidFill>
                  <a:latin typeface="Arial"/>
                  <a:ea typeface="Arial"/>
                  <a:cs typeface="Arial"/>
                  <a:sym typeface="Arial"/>
                </a:rPr>
                <a:t>Statewide participation in SMM surveillance along with data on birth outcomes in the general population in Maryland will allow for calculation of risk and relative rates</a:t>
              </a:r>
              <a:endParaRPr b="0" i="0" sz="1100" u="none" cap="none" strike="noStrike">
                <a:solidFill>
                  <a:srgbClr val="000000"/>
                </a:solidFill>
                <a:latin typeface="Arial"/>
                <a:ea typeface="Arial"/>
                <a:cs typeface="Arial"/>
                <a:sym typeface="Arial"/>
              </a:endParaRPr>
            </a:p>
          </p:txBody>
        </p:sp>
        <p:grpSp>
          <p:nvGrpSpPr>
            <p:cNvPr id="525" name="Google Shape;525;g2a5331d8766_0_1182"/>
            <p:cNvGrpSpPr/>
            <p:nvPr/>
          </p:nvGrpSpPr>
          <p:grpSpPr>
            <a:xfrm>
              <a:off x="9568645" y="1438074"/>
              <a:ext cx="1553349" cy="1537105"/>
              <a:chOff x="4540397" y="2637169"/>
              <a:chExt cx="766821" cy="849089"/>
            </a:xfrm>
          </p:grpSpPr>
          <p:pic>
            <p:nvPicPr>
              <p:cNvPr descr="Clipboard outline" id="526" name="Google Shape;526;g2a5331d8766_0_1182"/>
              <p:cNvPicPr preferRelativeResize="0"/>
              <p:nvPr/>
            </p:nvPicPr>
            <p:blipFill rotWithShape="1">
              <a:blip r:embed="rId3">
                <a:alphaModFix/>
              </a:blip>
              <a:srcRect b="0" l="0" r="0" t="0"/>
              <a:stretch/>
            </p:blipFill>
            <p:spPr>
              <a:xfrm>
                <a:off x="4540397" y="2637169"/>
                <a:ext cx="658565" cy="670091"/>
              </a:xfrm>
              <a:prstGeom prst="rect">
                <a:avLst/>
              </a:prstGeom>
              <a:noFill/>
              <a:ln>
                <a:noFill/>
              </a:ln>
            </p:spPr>
          </p:pic>
          <p:pic>
            <p:nvPicPr>
              <p:cNvPr descr="Magnifying glass outline" id="527" name="Google Shape;527;g2a5331d8766_0_1182"/>
              <p:cNvPicPr preferRelativeResize="0"/>
              <p:nvPr/>
            </p:nvPicPr>
            <p:blipFill rotWithShape="1">
              <a:blip r:embed="rId4">
                <a:alphaModFix/>
              </a:blip>
              <a:srcRect b="0" l="0" r="0" t="0"/>
              <a:stretch/>
            </p:blipFill>
            <p:spPr>
              <a:xfrm>
                <a:off x="4802018" y="2972216"/>
                <a:ext cx="505200" cy="514042"/>
              </a:xfrm>
              <a:prstGeom prst="rect">
                <a:avLst/>
              </a:prstGeom>
              <a:noFill/>
              <a:ln>
                <a:noFill/>
              </a:ln>
            </p:spPr>
          </p:pic>
          <p:sp>
            <p:nvSpPr>
              <p:cNvPr id="528" name="Google Shape;528;g2a5331d8766_0_1182"/>
              <p:cNvSpPr/>
              <p:nvPr/>
            </p:nvSpPr>
            <p:spPr>
              <a:xfrm>
                <a:off x="4770442" y="2889601"/>
                <a:ext cx="198037" cy="164697"/>
              </a:xfrm>
              <a:custGeom>
                <a:rect b="b" l="l" r="r" t="t"/>
                <a:pathLst>
                  <a:path extrusionOk="0" h="539991" w="388307">
                    <a:moveTo>
                      <a:pt x="0" y="539991"/>
                    </a:moveTo>
                    <a:cubicBezTo>
                      <a:pt x="37578" y="284251"/>
                      <a:pt x="75156" y="28512"/>
                      <a:pt x="112734" y="1372"/>
                    </a:cubicBezTo>
                    <a:cubicBezTo>
                      <a:pt x="150312" y="-25768"/>
                      <a:pt x="194153" y="358364"/>
                      <a:pt x="225468" y="377153"/>
                    </a:cubicBezTo>
                    <a:cubicBezTo>
                      <a:pt x="256783" y="395942"/>
                      <a:pt x="273484" y="164210"/>
                      <a:pt x="300624" y="114106"/>
                    </a:cubicBezTo>
                    <a:cubicBezTo>
                      <a:pt x="327764" y="64002"/>
                      <a:pt x="358035" y="70265"/>
                      <a:pt x="388307" y="76528"/>
                    </a:cubicBezTo>
                  </a:path>
                </a:pathLst>
              </a:custGeom>
              <a:solidFill>
                <a:srgbClr val="154780"/>
              </a:solidFill>
              <a:ln cap="flat" cmpd="sng" w="19050">
                <a:solidFill>
                  <a:srgbClr val="15478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grpSp>
        <p:nvGrpSpPr>
          <p:cNvPr id="529" name="Google Shape;529;g2a5331d8766_0_1182"/>
          <p:cNvGrpSpPr/>
          <p:nvPr/>
        </p:nvGrpSpPr>
        <p:grpSpPr>
          <a:xfrm>
            <a:off x="18227" y="1099159"/>
            <a:ext cx="3044925" cy="4044375"/>
            <a:chOff x="4072129" y="1465544"/>
            <a:chExt cx="4059900" cy="5392500"/>
          </a:xfrm>
        </p:grpSpPr>
        <p:sp>
          <p:nvSpPr>
            <p:cNvPr id="530" name="Google Shape;530;g2a5331d8766_0_1182"/>
            <p:cNvSpPr/>
            <p:nvPr/>
          </p:nvSpPr>
          <p:spPr>
            <a:xfrm>
              <a:off x="4072129" y="1465544"/>
              <a:ext cx="4059900" cy="5392500"/>
            </a:xfrm>
            <a:prstGeom prst="rect">
              <a:avLst/>
            </a:prstGeom>
            <a:solidFill>
              <a:srgbClr val="F4F2F4"/>
            </a:solidFill>
            <a:ln cap="flat" cmpd="sng" w="19050">
              <a:solidFill>
                <a:srgbClr val="14478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31" name="Google Shape;531;g2a5331d8766_0_1182"/>
            <p:cNvSpPr txBox="1"/>
            <p:nvPr/>
          </p:nvSpPr>
          <p:spPr>
            <a:xfrm>
              <a:off x="4345671" y="2881308"/>
              <a:ext cx="3314100" cy="38274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941100"/>
                  </a:solidFill>
                  <a:latin typeface="Arial"/>
                  <a:ea typeface="Arial"/>
                  <a:cs typeface="Arial"/>
                  <a:sym typeface="Arial"/>
                </a:rPr>
                <a:t>Patient Interviews</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9411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941100"/>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a:p>
              <a:pPr indent="-215900" lvl="0" marL="215900" marR="0" rtl="0" algn="l">
                <a:lnSpc>
                  <a:spcPct val="100000"/>
                </a:lnSpc>
                <a:spcBef>
                  <a:spcPts val="0"/>
                </a:spcBef>
                <a:spcAft>
                  <a:spcPts val="0"/>
                </a:spcAft>
                <a:buClr>
                  <a:srgbClr val="144780"/>
                </a:buClr>
                <a:buSzPts val="1400"/>
                <a:buFont typeface="Arial"/>
                <a:buChar char="•"/>
              </a:pPr>
              <a:r>
                <a:rPr b="0" i="0" lang="en" sz="1400" u="none" cap="none" strike="noStrike">
                  <a:solidFill>
                    <a:srgbClr val="144780"/>
                  </a:solidFill>
                  <a:latin typeface="Arial"/>
                  <a:ea typeface="Arial"/>
                  <a:cs typeface="Arial"/>
                  <a:sym typeface="Arial"/>
                </a:rPr>
                <a:t>Qualitative interviews with patients who experienced SMM (planned for fall 2024)</a:t>
              </a:r>
              <a:endParaRPr b="0" i="0" sz="1100" u="none" cap="none" strike="noStrike">
                <a:solidFill>
                  <a:srgbClr val="000000"/>
                </a:solidFill>
                <a:latin typeface="Arial"/>
                <a:ea typeface="Arial"/>
                <a:cs typeface="Arial"/>
                <a:sym typeface="Arial"/>
              </a:endParaRPr>
            </a:p>
            <a:p>
              <a:pPr indent="-215900" lvl="0" marL="215900" marR="0" rtl="0" algn="l">
                <a:lnSpc>
                  <a:spcPct val="100000"/>
                </a:lnSpc>
                <a:spcBef>
                  <a:spcPts val="0"/>
                </a:spcBef>
                <a:spcAft>
                  <a:spcPts val="0"/>
                </a:spcAft>
                <a:buClr>
                  <a:srgbClr val="144780"/>
                </a:buClr>
                <a:buSzPts val="1400"/>
                <a:buFont typeface="Arial"/>
                <a:buChar char="•"/>
              </a:pPr>
              <a:r>
                <a:rPr b="0" i="0" lang="en" sz="1400" u="none" cap="none" strike="noStrike">
                  <a:solidFill>
                    <a:srgbClr val="144780"/>
                  </a:solidFill>
                  <a:latin typeface="Arial"/>
                  <a:ea typeface="Arial"/>
                  <a:cs typeface="Arial"/>
                  <a:sym typeface="Arial"/>
                </a:rPr>
                <a:t>Provide information about social determinants of health and patient perceptions and expectations of care not available in clinical records</a:t>
              </a:r>
              <a:endParaRPr b="0" i="0" sz="1100" u="none" cap="none" strike="noStrike">
                <a:solidFill>
                  <a:srgbClr val="000000"/>
                </a:solidFill>
                <a:latin typeface="Arial"/>
                <a:ea typeface="Arial"/>
                <a:cs typeface="Arial"/>
                <a:sym typeface="Arial"/>
              </a:endParaRPr>
            </a:p>
          </p:txBody>
        </p:sp>
        <p:pic>
          <p:nvPicPr>
            <p:cNvPr descr="Woman with baby outline" id="532" name="Google Shape;532;g2a5331d8766_0_1182"/>
            <p:cNvPicPr preferRelativeResize="0"/>
            <p:nvPr/>
          </p:nvPicPr>
          <p:blipFill rotWithShape="1">
            <a:blip r:embed="rId5">
              <a:alphaModFix/>
            </a:blip>
            <a:srcRect b="0" l="0" r="0" t="0"/>
            <a:stretch/>
          </p:blipFill>
          <p:spPr>
            <a:xfrm>
              <a:off x="5493596" y="1586373"/>
              <a:ext cx="911316" cy="1107351"/>
            </a:xfrm>
            <a:prstGeom prst="rect">
              <a:avLst/>
            </a:prstGeom>
            <a:noFill/>
            <a:ln>
              <a:noFill/>
            </a:ln>
          </p:spPr>
        </p:pic>
      </p:grpSp>
      <p:grpSp>
        <p:nvGrpSpPr>
          <p:cNvPr id="533" name="Google Shape;533;g2a5331d8766_0_1182"/>
          <p:cNvGrpSpPr/>
          <p:nvPr/>
        </p:nvGrpSpPr>
        <p:grpSpPr>
          <a:xfrm>
            <a:off x="3063243" y="1026294"/>
            <a:ext cx="3044925" cy="4117238"/>
            <a:chOff x="-2" y="1368393"/>
            <a:chExt cx="4059900" cy="5489651"/>
          </a:xfrm>
        </p:grpSpPr>
        <p:sp>
          <p:nvSpPr>
            <p:cNvPr id="534" name="Google Shape;534;g2a5331d8766_0_1182"/>
            <p:cNvSpPr/>
            <p:nvPr/>
          </p:nvSpPr>
          <p:spPr>
            <a:xfrm>
              <a:off x="-2" y="1465544"/>
              <a:ext cx="4059900" cy="5392500"/>
            </a:xfrm>
            <a:prstGeom prst="rect">
              <a:avLst/>
            </a:prstGeom>
            <a:solidFill>
              <a:srgbClr val="F4F2F4"/>
            </a:solidFill>
            <a:ln cap="flat" cmpd="sng" w="19050">
              <a:solidFill>
                <a:srgbClr val="14478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35" name="Google Shape;535;g2a5331d8766_0_1182"/>
            <p:cNvSpPr txBox="1"/>
            <p:nvPr/>
          </p:nvSpPr>
          <p:spPr>
            <a:xfrm>
              <a:off x="343405" y="2881308"/>
              <a:ext cx="3244200" cy="2965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941100"/>
                  </a:solidFill>
                  <a:latin typeface="Arial"/>
                  <a:ea typeface="Arial"/>
                  <a:cs typeface="Arial"/>
                  <a:sym typeface="Arial"/>
                </a:rPr>
                <a:t>Hospital Review Equity Module</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941100"/>
                </a:solidFill>
                <a:latin typeface="Arial"/>
                <a:ea typeface="Arial"/>
                <a:cs typeface="Arial"/>
                <a:sym typeface="Arial"/>
              </a:endParaRPr>
            </a:p>
            <a:p>
              <a:pPr indent="-215900" lvl="0" marL="215900" marR="0" rtl="0" algn="l">
                <a:lnSpc>
                  <a:spcPct val="100000"/>
                </a:lnSpc>
                <a:spcBef>
                  <a:spcPts val="0"/>
                </a:spcBef>
                <a:spcAft>
                  <a:spcPts val="0"/>
                </a:spcAft>
                <a:buClr>
                  <a:srgbClr val="144780"/>
                </a:buClr>
                <a:buSzPts val="1400"/>
                <a:buFont typeface="Arial"/>
                <a:buChar char="•"/>
              </a:pPr>
              <a:r>
                <a:rPr b="0" i="0" lang="en" sz="1400" u="none" cap="none" strike="noStrike">
                  <a:solidFill>
                    <a:srgbClr val="144780"/>
                  </a:solidFill>
                  <a:latin typeface="Arial"/>
                  <a:ea typeface="Arial"/>
                  <a:cs typeface="Arial"/>
                  <a:sym typeface="Arial"/>
                </a:rPr>
                <a:t>Will provide a systematic and standardized process for hospital-based SMM review committees to assess the role of racism and bias in patient care</a:t>
              </a:r>
              <a:endParaRPr b="0" i="0" sz="1100" u="none" cap="none" strike="noStrike">
                <a:solidFill>
                  <a:srgbClr val="000000"/>
                </a:solidFill>
                <a:latin typeface="Arial"/>
                <a:ea typeface="Arial"/>
                <a:cs typeface="Arial"/>
                <a:sym typeface="Arial"/>
              </a:endParaRPr>
            </a:p>
            <a:p>
              <a:pPr indent="-215900" lvl="0" marL="215900" marR="0" rtl="0" algn="l">
                <a:lnSpc>
                  <a:spcPct val="100000"/>
                </a:lnSpc>
                <a:spcBef>
                  <a:spcPts val="0"/>
                </a:spcBef>
                <a:spcAft>
                  <a:spcPts val="0"/>
                </a:spcAft>
                <a:buClr>
                  <a:srgbClr val="144780"/>
                </a:buClr>
                <a:buSzPts val="1400"/>
                <a:buFont typeface="Arial"/>
                <a:buChar char="•"/>
              </a:pPr>
              <a:r>
                <a:rPr b="0" i="0" lang="en" sz="1400" u="none" cap="none" strike="noStrike">
                  <a:solidFill>
                    <a:srgbClr val="144780"/>
                  </a:solidFill>
                  <a:latin typeface="Arial"/>
                  <a:ea typeface="Arial"/>
                  <a:cs typeface="Arial"/>
                  <a:sym typeface="Arial"/>
                </a:rPr>
                <a:t>To be introduced in 2025</a:t>
              </a:r>
              <a:endParaRPr b="0" i="0" sz="1100" u="none" cap="none" strike="noStrike">
                <a:solidFill>
                  <a:srgbClr val="000000"/>
                </a:solidFill>
                <a:latin typeface="Arial"/>
                <a:ea typeface="Arial"/>
                <a:cs typeface="Arial"/>
                <a:sym typeface="Arial"/>
              </a:endParaRPr>
            </a:p>
          </p:txBody>
        </p:sp>
        <p:grpSp>
          <p:nvGrpSpPr>
            <p:cNvPr id="536" name="Google Shape;536;g2a5331d8766_0_1182"/>
            <p:cNvGrpSpPr/>
            <p:nvPr/>
          </p:nvGrpSpPr>
          <p:grpSpPr>
            <a:xfrm>
              <a:off x="1282693" y="1368393"/>
              <a:ext cx="1494913" cy="1651462"/>
              <a:chOff x="6295950" y="2598444"/>
              <a:chExt cx="855703" cy="952455"/>
            </a:xfrm>
          </p:grpSpPr>
          <p:pic>
            <p:nvPicPr>
              <p:cNvPr descr="Open hand outline" id="537" name="Google Shape;537;g2a5331d8766_0_1182"/>
              <p:cNvPicPr preferRelativeResize="0"/>
              <p:nvPr/>
            </p:nvPicPr>
            <p:blipFill rotWithShape="1">
              <a:blip r:embed="rId6">
                <a:alphaModFix/>
              </a:blip>
              <a:srcRect b="0" l="0" r="0" t="0"/>
              <a:stretch/>
            </p:blipFill>
            <p:spPr>
              <a:xfrm>
                <a:off x="6723801" y="2826636"/>
                <a:ext cx="427852" cy="724262"/>
              </a:xfrm>
              <a:prstGeom prst="rect">
                <a:avLst/>
              </a:prstGeom>
              <a:noFill/>
              <a:ln>
                <a:noFill/>
              </a:ln>
            </p:spPr>
          </p:pic>
          <p:pic>
            <p:nvPicPr>
              <p:cNvPr descr="Open hand outline" id="538" name="Google Shape;538;g2a5331d8766_0_1182"/>
              <p:cNvPicPr preferRelativeResize="0"/>
              <p:nvPr/>
            </p:nvPicPr>
            <p:blipFill rotWithShape="1">
              <a:blip r:embed="rId6">
                <a:alphaModFix/>
              </a:blip>
              <a:srcRect b="0" l="0" r="0" t="0"/>
              <a:stretch/>
            </p:blipFill>
            <p:spPr>
              <a:xfrm flipH="1">
                <a:off x="6295950" y="2826638"/>
                <a:ext cx="427853" cy="724261"/>
              </a:xfrm>
              <a:prstGeom prst="rect">
                <a:avLst/>
              </a:prstGeom>
              <a:noFill/>
              <a:ln>
                <a:noFill/>
              </a:ln>
            </p:spPr>
          </p:pic>
          <p:pic>
            <p:nvPicPr>
              <p:cNvPr descr="Users outline" id="539" name="Google Shape;539;g2a5331d8766_0_1182"/>
              <p:cNvPicPr preferRelativeResize="0"/>
              <p:nvPr/>
            </p:nvPicPr>
            <p:blipFill rotWithShape="1">
              <a:blip r:embed="rId7">
                <a:alphaModFix/>
              </a:blip>
              <a:srcRect b="0" l="0" r="0" t="0"/>
              <a:stretch/>
            </p:blipFill>
            <p:spPr>
              <a:xfrm>
                <a:off x="6439000" y="2598444"/>
                <a:ext cx="569602" cy="724262"/>
              </a:xfrm>
              <a:prstGeom prst="rect">
                <a:avLst/>
              </a:prstGeom>
              <a:noFill/>
              <a:ln>
                <a:noFill/>
              </a:ln>
            </p:spPr>
          </p:pic>
        </p:gr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pic>
        <p:nvPicPr>
          <p:cNvPr id="544" name="Google Shape;544;g2a5331d8766_0_1397"/>
          <p:cNvPicPr preferRelativeResize="0"/>
          <p:nvPr/>
        </p:nvPicPr>
        <p:blipFill rotWithShape="1">
          <a:blip r:embed="rId3">
            <a:alphaModFix/>
          </a:blip>
          <a:srcRect b="3670" l="0" r="0" t="2202"/>
          <a:stretch/>
        </p:blipFill>
        <p:spPr>
          <a:xfrm>
            <a:off x="966800" y="133700"/>
            <a:ext cx="6926077" cy="42390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11"/>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600"/>
              <a:buNone/>
            </a:pPr>
            <a:r>
              <a:rPr lang="en"/>
              <a:t>Group Discussion</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g30c59c30e67_0_338"/>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600"/>
              <a:buNone/>
            </a:pPr>
            <a:r>
              <a:rPr lang="en"/>
              <a:t>Next Steps</a:t>
            </a:r>
            <a:endParaRPr b="0" sz="4311">
              <a:solidFill>
                <a:srgbClr val="FFFFF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12"/>
          <p:cNvSpPr txBox="1"/>
          <p:nvPr>
            <p:ph idx="1" type="body"/>
          </p:nvPr>
        </p:nvSpPr>
        <p:spPr>
          <a:xfrm>
            <a:off x="729325" y="1433275"/>
            <a:ext cx="7688400" cy="33180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0"/>
              </a:spcAft>
              <a:buSzPts val="1300"/>
              <a:buNone/>
            </a:pPr>
            <a:r>
              <a:rPr b="1" lang="en" sz="2200">
                <a:solidFill>
                  <a:srgbClr val="262626"/>
                </a:solidFill>
              </a:rPr>
              <a:t>2025 quarterly meetings (tent.)</a:t>
            </a:r>
            <a:endParaRPr b="1" sz="2200">
              <a:solidFill>
                <a:srgbClr val="262626"/>
              </a:solidFill>
            </a:endParaRPr>
          </a:p>
          <a:p>
            <a:pPr indent="-368300" lvl="0" marL="457200" rtl="0" algn="l">
              <a:lnSpc>
                <a:spcPct val="115000"/>
              </a:lnSpc>
              <a:spcBef>
                <a:spcPts val="1000"/>
              </a:spcBef>
              <a:spcAft>
                <a:spcPts val="0"/>
              </a:spcAft>
              <a:buSzPts val="2200"/>
              <a:buChar char="●"/>
            </a:pPr>
            <a:r>
              <a:rPr lang="en" sz="2200"/>
              <a:t>April 22, 2025, 2:30-4:00pm</a:t>
            </a:r>
            <a:endParaRPr sz="2200"/>
          </a:p>
          <a:p>
            <a:pPr indent="-368300" lvl="0" marL="457200" rtl="0" algn="l">
              <a:lnSpc>
                <a:spcPct val="115000"/>
              </a:lnSpc>
              <a:spcBef>
                <a:spcPts val="1000"/>
              </a:spcBef>
              <a:spcAft>
                <a:spcPts val="0"/>
              </a:spcAft>
              <a:buSzPts val="2200"/>
              <a:buChar char="●"/>
            </a:pPr>
            <a:r>
              <a:rPr lang="en" sz="2200"/>
              <a:t>July 22, 2025, 2:30-4:00pm</a:t>
            </a:r>
            <a:endParaRPr sz="2200"/>
          </a:p>
          <a:p>
            <a:pPr indent="-368300" lvl="0" marL="457200" rtl="0" algn="l">
              <a:lnSpc>
                <a:spcPct val="115000"/>
              </a:lnSpc>
              <a:spcBef>
                <a:spcPts val="1000"/>
              </a:spcBef>
              <a:spcAft>
                <a:spcPts val="1000"/>
              </a:spcAft>
              <a:buSzPts val="2200"/>
              <a:buChar char="●"/>
            </a:pPr>
            <a:r>
              <a:rPr lang="en" sz="2200"/>
              <a:t>October 28, 2025, 2:30-4:00pm</a:t>
            </a:r>
            <a:endParaRPr sz="22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g2a5331d8766_0_0"/>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Appendix - Strategic Plan Goals and Objectives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
          <p:cNvSpPr txBox="1"/>
          <p:nvPr>
            <p:ph idx="1" type="body"/>
          </p:nvPr>
        </p:nvSpPr>
        <p:spPr>
          <a:xfrm>
            <a:off x="729450" y="1774075"/>
            <a:ext cx="7688700" cy="28896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SzPts val="2000"/>
              <a:buChar char="●"/>
            </a:pPr>
            <a:r>
              <a:rPr lang="en" sz="2000"/>
              <a:t>Welcome and Opening Remarks</a:t>
            </a:r>
            <a:endParaRPr sz="2000"/>
          </a:p>
          <a:p>
            <a:pPr indent="-355600" lvl="0" marL="457200" rtl="0" algn="l">
              <a:lnSpc>
                <a:spcPct val="115000"/>
              </a:lnSpc>
              <a:spcBef>
                <a:spcPts val="0"/>
              </a:spcBef>
              <a:spcAft>
                <a:spcPts val="0"/>
              </a:spcAft>
              <a:buSzPts val="2000"/>
              <a:buChar char="●"/>
            </a:pPr>
            <a:r>
              <a:rPr lang="en" sz="2000"/>
              <a:t>Introduction of new members</a:t>
            </a:r>
            <a:endParaRPr sz="2000"/>
          </a:p>
          <a:p>
            <a:pPr indent="-355600" lvl="0" marL="457200" rtl="0" algn="l">
              <a:lnSpc>
                <a:spcPct val="115000"/>
              </a:lnSpc>
              <a:spcBef>
                <a:spcPts val="0"/>
              </a:spcBef>
              <a:spcAft>
                <a:spcPts val="0"/>
              </a:spcAft>
              <a:buSzPts val="2000"/>
              <a:buChar char="●"/>
            </a:pPr>
            <a:r>
              <a:rPr lang="en" sz="2000"/>
              <a:t>Review of Strategic Plan 2.0 Revisions</a:t>
            </a:r>
            <a:endParaRPr sz="2000"/>
          </a:p>
          <a:p>
            <a:pPr indent="-355600" lvl="0" marL="457200" rtl="0" algn="l">
              <a:lnSpc>
                <a:spcPct val="115000"/>
              </a:lnSpc>
              <a:spcBef>
                <a:spcPts val="0"/>
              </a:spcBef>
              <a:spcAft>
                <a:spcPts val="0"/>
              </a:spcAft>
              <a:buSzPts val="2000"/>
              <a:buChar char="●"/>
            </a:pPr>
            <a:r>
              <a:rPr lang="en" sz="2000"/>
              <a:t>Group Discussion</a:t>
            </a:r>
            <a:endParaRPr sz="2000"/>
          </a:p>
          <a:p>
            <a:pPr indent="-355600" lvl="0" marL="457200" rtl="0" algn="l">
              <a:lnSpc>
                <a:spcPct val="115000"/>
              </a:lnSpc>
              <a:spcBef>
                <a:spcPts val="0"/>
              </a:spcBef>
              <a:spcAft>
                <a:spcPts val="0"/>
              </a:spcAft>
              <a:buSzPts val="2000"/>
              <a:buChar char="●"/>
            </a:pPr>
            <a:r>
              <a:rPr lang="en" sz="2000"/>
              <a:t>Next steps and action items</a:t>
            </a:r>
            <a:endParaRPr sz="2000"/>
          </a:p>
        </p:txBody>
      </p:sp>
      <p:sp>
        <p:nvSpPr>
          <p:cNvPr id="302" name="Google Shape;302;p4"/>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Agenda</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g2a5331d8766_0_4"/>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en" sz="2240"/>
              <a:t>Subgoal 1a: Preconception and interconception health</a:t>
            </a:r>
            <a:endParaRPr sz="2240"/>
          </a:p>
        </p:txBody>
      </p:sp>
      <p:sp>
        <p:nvSpPr>
          <p:cNvPr id="570" name="Google Shape;570;g2a5331d8766_0_4"/>
          <p:cNvSpPr txBox="1"/>
          <p:nvPr>
            <p:ph idx="1" type="body"/>
          </p:nvPr>
        </p:nvSpPr>
        <p:spPr>
          <a:xfrm>
            <a:off x="729450" y="2078875"/>
            <a:ext cx="7688700" cy="27426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200"/>
              </a:spcBef>
              <a:spcAft>
                <a:spcPts val="0"/>
              </a:spcAft>
              <a:buSzPts val="1400"/>
              <a:buChar char="●"/>
            </a:pPr>
            <a:r>
              <a:rPr b="1" lang="en" sz="1400">
                <a:solidFill>
                  <a:srgbClr val="000000"/>
                </a:solidFill>
                <a:latin typeface="Arial"/>
                <a:ea typeface="Arial"/>
                <a:cs typeface="Arial"/>
                <a:sym typeface="Arial"/>
              </a:rPr>
              <a:t>Objective 1a.1: </a:t>
            </a:r>
            <a:r>
              <a:rPr lang="en" sz="1400">
                <a:solidFill>
                  <a:srgbClr val="000000"/>
                </a:solidFill>
                <a:latin typeface="Arial"/>
                <a:ea typeface="Arial"/>
                <a:cs typeface="Arial"/>
                <a:sym typeface="Arial"/>
              </a:rPr>
              <a:t>Increase access to comprehensive, quality family planning and reproductive health services across Maryland..</a:t>
            </a:r>
            <a:endParaRPr sz="1400">
              <a:solidFill>
                <a:srgbClr val="000000"/>
              </a:solidFill>
              <a:latin typeface="Arial"/>
              <a:ea typeface="Arial"/>
              <a:cs typeface="Arial"/>
              <a:sym typeface="Arial"/>
            </a:endParaRPr>
          </a:p>
          <a:p>
            <a:pPr indent="-317500" lvl="0" marL="457200" rtl="0" algn="l">
              <a:lnSpc>
                <a:spcPct val="115000"/>
              </a:lnSpc>
              <a:spcBef>
                <a:spcPts val="0"/>
              </a:spcBef>
              <a:spcAft>
                <a:spcPts val="0"/>
              </a:spcAft>
              <a:buSzPts val="1400"/>
              <a:buChar char="●"/>
            </a:pPr>
            <a:r>
              <a:rPr b="1" lang="en" sz="1400">
                <a:solidFill>
                  <a:srgbClr val="000000"/>
                </a:solidFill>
                <a:latin typeface="Arial"/>
                <a:ea typeface="Arial"/>
                <a:cs typeface="Arial"/>
                <a:sym typeface="Arial"/>
              </a:rPr>
              <a:t>Objective 1a.2: </a:t>
            </a:r>
            <a:r>
              <a:rPr lang="en" sz="1400">
                <a:solidFill>
                  <a:srgbClr val="000000"/>
                </a:solidFill>
                <a:latin typeface="Arial"/>
                <a:ea typeface="Arial"/>
                <a:cs typeface="Arial"/>
                <a:sym typeface="Arial"/>
              </a:rPr>
              <a:t>Improve prevention, diagnosis, and treatment of leading causes of maternal morbidity and mortality, including cardiovascular disease, hypertension, diabetes, and behavioral health conditions, and underlying structural determinants of racism and oppression.</a:t>
            </a:r>
            <a:endParaRPr sz="1400">
              <a:solidFill>
                <a:srgbClr val="000000"/>
              </a:solidFill>
              <a:latin typeface="Arial"/>
              <a:ea typeface="Arial"/>
              <a:cs typeface="Arial"/>
              <a:sym typeface="Arial"/>
            </a:endParaRPr>
          </a:p>
          <a:p>
            <a:pPr indent="-317500" lvl="0" marL="457200" rtl="0" algn="l">
              <a:lnSpc>
                <a:spcPct val="115000"/>
              </a:lnSpc>
              <a:spcBef>
                <a:spcPts val="0"/>
              </a:spcBef>
              <a:spcAft>
                <a:spcPts val="0"/>
              </a:spcAft>
              <a:buSzPts val="1400"/>
              <a:buChar char="●"/>
            </a:pPr>
            <a:r>
              <a:rPr b="1" lang="en" sz="1400">
                <a:solidFill>
                  <a:srgbClr val="000000"/>
                </a:solidFill>
                <a:latin typeface="Arial"/>
                <a:ea typeface="Arial"/>
                <a:cs typeface="Arial"/>
                <a:sym typeface="Arial"/>
              </a:rPr>
              <a:t>Objective 1a.3</a:t>
            </a:r>
            <a:r>
              <a:rPr lang="en" sz="1400">
                <a:solidFill>
                  <a:srgbClr val="000000"/>
                </a:solidFill>
                <a:latin typeface="Arial"/>
                <a:ea typeface="Arial"/>
                <a:cs typeface="Arial"/>
                <a:sym typeface="Arial"/>
              </a:rPr>
              <a:t>: Enhance screenings (i.e. SBIRT), counseling, and medical and non-medical therapies should be utilized for behavioral health conditions, including substance use disorders, depression, and anxiety.</a:t>
            </a:r>
            <a:endParaRPr sz="1400">
              <a:solidFill>
                <a:srgbClr val="000000"/>
              </a:solidFill>
              <a:latin typeface="Arial"/>
              <a:ea typeface="Arial"/>
              <a:cs typeface="Arial"/>
              <a:sym typeface="Arial"/>
            </a:endParaRPr>
          </a:p>
          <a:p>
            <a:pPr indent="-317500" lvl="0" marL="457200" rtl="0" algn="l">
              <a:lnSpc>
                <a:spcPct val="115000"/>
              </a:lnSpc>
              <a:spcBef>
                <a:spcPts val="0"/>
              </a:spcBef>
              <a:spcAft>
                <a:spcPts val="0"/>
              </a:spcAft>
              <a:buSzPts val="1400"/>
              <a:buChar char="●"/>
            </a:pPr>
            <a:r>
              <a:rPr b="1" lang="en" sz="1400">
                <a:solidFill>
                  <a:srgbClr val="000000"/>
                </a:solidFill>
                <a:latin typeface="Arial"/>
                <a:ea typeface="Arial"/>
                <a:cs typeface="Arial"/>
                <a:sym typeface="Arial"/>
              </a:rPr>
              <a:t>Objective 1a.4: </a:t>
            </a:r>
            <a:r>
              <a:rPr lang="en" sz="1400">
                <a:solidFill>
                  <a:srgbClr val="000000"/>
                </a:solidFill>
                <a:latin typeface="Arial"/>
                <a:ea typeface="Arial"/>
                <a:cs typeface="Arial"/>
                <a:sym typeface="Arial"/>
              </a:rPr>
              <a:t>Promote legislation establishing paid family leave and incentivizing employers to value a healthy pregnancy and postpartum period</a:t>
            </a:r>
            <a:endParaRPr sz="1400"/>
          </a:p>
        </p:txBody>
      </p:sp>
      <p:sp>
        <p:nvSpPr>
          <p:cNvPr id="571" name="Google Shape;571;g2a5331d8766_0_4"/>
          <p:cNvSpPr txBox="1"/>
          <p:nvPr>
            <p:ph type="title"/>
          </p:nvPr>
        </p:nvSpPr>
        <p:spPr>
          <a:xfrm>
            <a:off x="808250" y="558425"/>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0" i="1" lang="en">
                <a:solidFill>
                  <a:schemeClr val="dk1"/>
                </a:solidFill>
              </a:rPr>
              <a:t>Goal 1: Maternal health across the life course</a:t>
            </a:r>
            <a:endParaRPr b="0" i="1">
              <a:solidFill>
                <a:schemeClr val="dk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g2a5331d8766_0_10"/>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sz="1800"/>
              <a:t>Subgoal 1b: Prenatal and birth period: Achieve healthy pregnancies and birth outcomes.</a:t>
            </a:r>
            <a:endParaRPr sz="1800"/>
          </a:p>
        </p:txBody>
      </p:sp>
      <p:sp>
        <p:nvSpPr>
          <p:cNvPr id="577" name="Google Shape;577;g2a5331d8766_0_10"/>
          <p:cNvSpPr txBox="1"/>
          <p:nvPr>
            <p:ph idx="1" type="body"/>
          </p:nvPr>
        </p:nvSpPr>
        <p:spPr>
          <a:xfrm>
            <a:off x="729450" y="2078875"/>
            <a:ext cx="7688700" cy="27426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1200"/>
              </a:spcBef>
              <a:spcAft>
                <a:spcPts val="0"/>
              </a:spcAft>
              <a:buSzPts val="1500"/>
              <a:buChar char="●"/>
            </a:pPr>
            <a:r>
              <a:rPr b="1" lang="en" sz="1200">
                <a:solidFill>
                  <a:srgbClr val="000000"/>
                </a:solidFill>
                <a:latin typeface="Arial"/>
                <a:ea typeface="Arial"/>
                <a:cs typeface="Arial"/>
                <a:sym typeface="Arial"/>
              </a:rPr>
              <a:t>Objective 1b.1:</a:t>
            </a:r>
            <a:r>
              <a:rPr lang="en" sz="1200">
                <a:solidFill>
                  <a:srgbClr val="000000"/>
                </a:solidFill>
                <a:latin typeface="Arial"/>
                <a:ea typeface="Arial"/>
                <a:cs typeface="Arial"/>
                <a:sym typeface="Arial"/>
              </a:rPr>
              <a:t> Expand the use of tools to refer and connect patients to resources, as identified in the Maryland Prenatal Risk Assessment (MPRA) and the Postpartum Infant and Maternal Referral Form (PIMR), and ensure connections are made based on those referrals. Referrals made based on these should meet the needs, desires, and preferences of birthing people who receive those services.</a:t>
            </a:r>
            <a:endParaRPr sz="1200">
              <a:solidFill>
                <a:srgbClr val="000000"/>
              </a:solidFill>
              <a:latin typeface="Arial"/>
              <a:ea typeface="Arial"/>
              <a:cs typeface="Arial"/>
              <a:sym typeface="Arial"/>
            </a:endParaRPr>
          </a:p>
          <a:p>
            <a:pPr indent="-323850" lvl="0" marL="457200" rtl="0" algn="l">
              <a:lnSpc>
                <a:spcPct val="115000"/>
              </a:lnSpc>
              <a:spcBef>
                <a:spcPts val="0"/>
              </a:spcBef>
              <a:spcAft>
                <a:spcPts val="0"/>
              </a:spcAft>
              <a:buSzPts val="1500"/>
              <a:buChar char="●"/>
            </a:pPr>
            <a:r>
              <a:rPr b="1" lang="en" sz="1200">
                <a:solidFill>
                  <a:srgbClr val="000000"/>
                </a:solidFill>
                <a:latin typeface="Arial"/>
                <a:ea typeface="Arial"/>
                <a:cs typeface="Arial"/>
                <a:sym typeface="Arial"/>
              </a:rPr>
              <a:t>Objective 1b.2:</a:t>
            </a:r>
            <a:r>
              <a:rPr lang="en" sz="1200">
                <a:solidFill>
                  <a:srgbClr val="000000"/>
                </a:solidFill>
                <a:latin typeface="Arial"/>
                <a:ea typeface="Arial"/>
                <a:cs typeface="Arial"/>
                <a:sym typeface="Arial"/>
              </a:rPr>
              <a:t> Expand the number of clinical practices offering the CenteringPregnancy model.</a:t>
            </a:r>
            <a:endParaRPr sz="1200">
              <a:solidFill>
                <a:srgbClr val="000000"/>
              </a:solidFill>
              <a:latin typeface="Arial"/>
              <a:ea typeface="Arial"/>
              <a:cs typeface="Arial"/>
              <a:sym typeface="Arial"/>
            </a:endParaRPr>
          </a:p>
          <a:p>
            <a:pPr indent="-323850" lvl="0" marL="457200" rtl="0" algn="l">
              <a:lnSpc>
                <a:spcPct val="115000"/>
              </a:lnSpc>
              <a:spcBef>
                <a:spcPts val="0"/>
              </a:spcBef>
              <a:spcAft>
                <a:spcPts val="0"/>
              </a:spcAft>
              <a:buSzPts val="1500"/>
              <a:buChar char="●"/>
            </a:pPr>
            <a:r>
              <a:rPr b="1" lang="en" sz="1200">
                <a:solidFill>
                  <a:srgbClr val="000000"/>
                </a:solidFill>
                <a:latin typeface="Arial"/>
                <a:ea typeface="Arial"/>
                <a:cs typeface="Arial"/>
                <a:sym typeface="Arial"/>
              </a:rPr>
              <a:t>Objective 1b.3:</a:t>
            </a:r>
            <a:r>
              <a:rPr lang="en" sz="1200">
                <a:solidFill>
                  <a:srgbClr val="000000"/>
                </a:solidFill>
                <a:latin typeface="Arial"/>
                <a:ea typeface="Arial"/>
                <a:cs typeface="Arial"/>
                <a:sym typeface="Arial"/>
              </a:rPr>
              <a:t> Reduce severe maternal morbidities due to maternal hemorrhage through evidence-based and inclusive strategies, such as the implementation of the AIM obstetric hemorrhage bundle</a:t>
            </a:r>
            <a:endParaRPr sz="1200">
              <a:solidFill>
                <a:srgbClr val="000000"/>
              </a:solidFill>
              <a:latin typeface="Arial"/>
              <a:ea typeface="Arial"/>
              <a:cs typeface="Arial"/>
              <a:sym typeface="Arial"/>
            </a:endParaRPr>
          </a:p>
          <a:p>
            <a:pPr indent="-323850" lvl="0" marL="457200" rtl="0" algn="l">
              <a:lnSpc>
                <a:spcPct val="115000"/>
              </a:lnSpc>
              <a:spcBef>
                <a:spcPts val="0"/>
              </a:spcBef>
              <a:spcAft>
                <a:spcPts val="0"/>
              </a:spcAft>
              <a:buSzPts val="1500"/>
              <a:buChar char="●"/>
            </a:pPr>
            <a:r>
              <a:rPr b="1" lang="en" sz="1200">
                <a:solidFill>
                  <a:srgbClr val="000000"/>
                </a:solidFill>
                <a:latin typeface="Arial"/>
                <a:ea typeface="Arial"/>
                <a:cs typeface="Arial"/>
                <a:sym typeface="Arial"/>
              </a:rPr>
              <a:t>Objective 1b.4: </a:t>
            </a:r>
            <a:r>
              <a:rPr lang="en" sz="1200">
                <a:solidFill>
                  <a:srgbClr val="000000"/>
                </a:solidFill>
                <a:latin typeface="Arial"/>
                <a:ea typeface="Arial"/>
                <a:cs typeface="Arial"/>
                <a:sym typeface="Arial"/>
              </a:rPr>
              <a:t>Support providers to implement hemorrhage reduction strategies in a way that centers reproductive justice and patient experiences</a:t>
            </a:r>
            <a:endParaRPr b="1" sz="1500">
              <a:solidFill>
                <a:srgbClr val="000000"/>
              </a:solidFill>
              <a:latin typeface="Arial"/>
              <a:ea typeface="Arial"/>
              <a:cs typeface="Arial"/>
              <a:sym typeface="Arial"/>
            </a:endParaRPr>
          </a:p>
        </p:txBody>
      </p:sp>
      <p:sp>
        <p:nvSpPr>
          <p:cNvPr id="578" name="Google Shape;578;g2a5331d8766_0_10"/>
          <p:cNvSpPr txBox="1"/>
          <p:nvPr>
            <p:ph type="title"/>
          </p:nvPr>
        </p:nvSpPr>
        <p:spPr>
          <a:xfrm>
            <a:off x="808250" y="558425"/>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0" i="1" lang="en">
                <a:solidFill>
                  <a:schemeClr val="dk1"/>
                </a:solidFill>
              </a:rPr>
              <a:t>Goal 1: Maternal health across the life course</a:t>
            </a:r>
            <a:endParaRPr b="0" i="1">
              <a:solidFill>
                <a:schemeClr val="dk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g2a5331d8766_0_16"/>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sz="1800"/>
              <a:t>Subgoal 1b: Prenatal and birth period: Achieve healthy pregnancies and birth outcomes.</a:t>
            </a:r>
            <a:endParaRPr sz="1800"/>
          </a:p>
        </p:txBody>
      </p:sp>
      <p:sp>
        <p:nvSpPr>
          <p:cNvPr id="584" name="Google Shape;584;g2a5331d8766_0_16"/>
          <p:cNvSpPr txBox="1"/>
          <p:nvPr>
            <p:ph idx="1" type="body"/>
          </p:nvPr>
        </p:nvSpPr>
        <p:spPr>
          <a:xfrm>
            <a:off x="729450" y="2078875"/>
            <a:ext cx="7688700" cy="27426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1200"/>
              </a:spcBef>
              <a:spcAft>
                <a:spcPts val="0"/>
              </a:spcAft>
              <a:buSzPts val="1500"/>
              <a:buChar char="●"/>
            </a:pPr>
            <a:r>
              <a:rPr b="1" lang="en" sz="1100">
                <a:solidFill>
                  <a:srgbClr val="000000"/>
                </a:solidFill>
                <a:latin typeface="Arial"/>
                <a:ea typeface="Arial"/>
                <a:cs typeface="Arial"/>
                <a:sym typeface="Arial"/>
              </a:rPr>
              <a:t>Objective 1b.5: </a:t>
            </a:r>
            <a:r>
              <a:rPr lang="en" sz="1100">
                <a:solidFill>
                  <a:srgbClr val="000000"/>
                </a:solidFill>
                <a:latin typeface="Arial"/>
                <a:ea typeface="Arial"/>
                <a:cs typeface="Arial"/>
                <a:sym typeface="Arial"/>
              </a:rPr>
              <a:t>Increase enrollment in evidence-based and promising practice home visiting programs that offer social support, care coordination, and monitoring of changes in clinical risk factors</a:t>
            </a:r>
            <a:endParaRPr sz="1100">
              <a:solidFill>
                <a:srgbClr val="000000"/>
              </a:solidFill>
              <a:latin typeface="Arial"/>
              <a:ea typeface="Arial"/>
              <a:cs typeface="Arial"/>
              <a:sym typeface="Arial"/>
            </a:endParaRPr>
          </a:p>
          <a:p>
            <a:pPr indent="-323850" lvl="0" marL="457200" rtl="0" algn="l">
              <a:lnSpc>
                <a:spcPct val="115000"/>
              </a:lnSpc>
              <a:spcBef>
                <a:spcPts val="0"/>
              </a:spcBef>
              <a:spcAft>
                <a:spcPts val="0"/>
              </a:spcAft>
              <a:buSzPts val="1500"/>
              <a:buChar char="●"/>
            </a:pPr>
            <a:r>
              <a:rPr b="1" lang="en" sz="1100">
                <a:solidFill>
                  <a:srgbClr val="000000"/>
                </a:solidFill>
                <a:latin typeface="Arial"/>
                <a:ea typeface="Arial"/>
                <a:cs typeface="Arial"/>
                <a:sym typeface="Arial"/>
              </a:rPr>
              <a:t>Objective 1b.6:</a:t>
            </a:r>
            <a:r>
              <a:rPr lang="en" sz="1100">
                <a:solidFill>
                  <a:srgbClr val="000000"/>
                </a:solidFill>
                <a:latin typeface="Arial"/>
                <a:ea typeface="Arial"/>
                <a:cs typeface="Arial"/>
                <a:sym typeface="Arial"/>
              </a:rPr>
              <a:t> Promote multidisciplinary efforts to support individuals in breastfeeding, including</a:t>
            </a:r>
            <a:endParaRPr sz="1100">
              <a:solidFill>
                <a:srgbClr val="000000"/>
              </a:solidFill>
              <a:latin typeface="Arial"/>
              <a:ea typeface="Arial"/>
              <a:cs typeface="Arial"/>
              <a:sym typeface="Arial"/>
            </a:endParaRPr>
          </a:p>
          <a:p>
            <a:pPr indent="-323850" lvl="1" marL="914400" rtl="0" algn="l">
              <a:lnSpc>
                <a:spcPct val="115000"/>
              </a:lnSpc>
              <a:spcBef>
                <a:spcPts val="0"/>
              </a:spcBef>
              <a:spcAft>
                <a:spcPts val="0"/>
              </a:spcAft>
              <a:buSzPts val="1500"/>
              <a:buChar char="○"/>
            </a:pPr>
            <a:r>
              <a:rPr lang="en" sz="1100">
                <a:solidFill>
                  <a:srgbClr val="000000"/>
                </a:solidFill>
                <a:latin typeface="Arial"/>
                <a:ea typeface="Arial"/>
                <a:cs typeface="Arial"/>
                <a:sym typeface="Arial"/>
              </a:rPr>
              <a:t>Strengthening the workforce to support breastfeeding, including providers such as community lactation specialists, certified breastfeeding specialists, and IBCLCs</a:t>
            </a:r>
            <a:endParaRPr sz="1100">
              <a:solidFill>
                <a:srgbClr val="000000"/>
              </a:solidFill>
              <a:latin typeface="Arial"/>
              <a:ea typeface="Arial"/>
              <a:cs typeface="Arial"/>
              <a:sym typeface="Arial"/>
            </a:endParaRPr>
          </a:p>
          <a:p>
            <a:pPr indent="-323850" lvl="1" marL="914400" rtl="0" algn="l">
              <a:lnSpc>
                <a:spcPct val="115000"/>
              </a:lnSpc>
              <a:spcBef>
                <a:spcPts val="0"/>
              </a:spcBef>
              <a:spcAft>
                <a:spcPts val="0"/>
              </a:spcAft>
              <a:buSzPts val="1500"/>
              <a:buChar char="○"/>
            </a:pPr>
            <a:r>
              <a:rPr lang="en" sz="1100">
                <a:solidFill>
                  <a:srgbClr val="000000"/>
                </a:solidFill>
                <a:latin typeface="Arial"/>
                <a:ea typeface="Arial"/>
                <a:cs typeface="Arial"/>
                <a:sym typeface="Arial"/>
              </a:rPr>
              <a:t>Something about hospital policies to align with support for parents in initiating and sustaining breastfeeding</a:t>
            </a:r>
            <a:endParaRPr sz="1100">
              <a:solidFill>
                <a:srgbClr val="000000"/>
              </a:solidFill>
              <a:latin typeface="Arial"/>
              <a:ea typeface="Arial"/>
              <a:cs typeface="Arial"/>
              <a:sym typeface="Arial"/>
            </a:endParaRPr>
          </a:p>
          <a:p>
            <a:pPr indent="-323850" lvl="1" marL="914400" rtl="0" algn="l">
              <a:lnSpc>
                <a:spcPct val="115000"/>
              </a:lnSpc>
              <a:spcBef>
                <a:spcPts val="0"/>
              </a:spcBef>
              <a:spcAft>
                <a:spcPts val="0"/>
              </a:spcAft>
              <a:buSzPts val="1500"/>
              <a:buChar char="○"/>
            </a:pPr>
            <a:r>
              <a:rPr lang="en" sz="1100">
                <a:solidFill>
                  <a:srgbClr val="000000"/>
                </a:solidFill>
                <a:latin typeface="Arial"/>
                <a:ea typeface="Arial"/>
                <a:cs typeface="Arial"/>
                <a:sym typeface="Arial"/>
              </a:rPr>
              <a:t>Providing resources to support parents in identifying a range of infant feeding options</a:t>
            </a:r>
            <a:endParaRPr sz="1100">
              <a:solidFill>
                <a:srgbClr val="000000"/>
              </a:solidFill>
              <a:latin typeface="Arial"/>
              <a:ea typeface="Arial"/>
              <a:cs typeface="Arial"/>
              <a:sym typeface="Arial"/>
            </a:endParaRPr>
          </a:p>
          <a:p>
            <a:pPr indent="-323850" lvl="1" marL="914400" rtl="0" algn="l">
              <a:lnSpc>
                <a:spcPct val="115000"/>
              </a:lnSpc>
              <a:spcBef>
                <a:spcPts val="0"/>
              </a:spcBef>
              <a:spcAft>
                <a:spcPts val="0"/>
              </a:spcAft>
              <a:buSzPts val="1500"/>
              <a:buChar char="○"/>
            </a:pPr>
            <a:r>
              <a:rPr lang="en" sz="1100">
                <a:solidFill>
                  <a:srgbClr val="000000"/>
                </a:solidFill>
                <a:latin typeface="Arial"/>
                <a:ea typeface="Arial"/>
                <a:cs typeface="Arial"/>
                <a:sym typeface="Arial"/>
              </a:rPr>
              <a:t>Providing linkages to care and education at multiple time points, including in preconception, prenatal, postpartum, and interconception periods, to support sustainable breastfeeding</a:t>
            </a:r>
            <a:endParaRPr sz="1100">
              <a:solidFill>
                <a:srgbClr val="000000"/>
              </a:solidFill>
              <a:latin typeface="Arial"/>
              <a:ea typeface="Arial"/>
              <a:cs typeface="Arial"/>
              <a:sym typeface="Arial"/>
            </a:endParaRPr>
          </a:p>
          <a:p>
            <a:pPr indent="-323850" lvl="1" marL="914400" rtl="0" algn="l">
              <a:lnSpc>
                <a:spcPct val="115000"/>
              </a:lnSpc>
              <a:spcBef>
                <a:spcPts val="0"/>
              </a:spcBef>
              <a:spcAft>
                <a:spcPts val="0"/>
              </a:spcAft>
              <a:buSzPts val="1500"/>
              <a:buChar char="○"/>
            </a:pPr>
            <a:r>
              <a:rPr lang="en" sz="1100">
                <a:solidFill>
                  <a:srgbClr val="000000"/>
                </a:solidFill>
                <a:latin typeface="Arial"/>
                <a:ea typeface="Arial"/>
                <a:cs typeface="Arial"/>
                <a:sym typeface="Arial"/>
              </a:rPr>
              <a:t>Ensuring payor reimbursement for lactation services</a:t>
            </a:r>
            <a:endParaRPr b="1" sz="1200">
              <a:solidFill>
                <a:srgbClr val="000000"/>
              </a:solidFill>
              <a:latin typeface="Arial"/>
              <a:ea typeface="Arial"/>
              <a:cs typeface="Arial"/>
              <a:sym typeface="Arial"/>
            </a:endParaRPr>
          </a:p>
        </p:txBody>
      </p:sp>
      <p:sp>
        <p:nvSpPr>
          <p:cNvPr id="585" name="Google Shape;585;g2a5331d8766_0_16"/>
          <p:cNvSpPr txBox="1"/>
          <p:nvPr>
            <p:ph type="title"/>
          </p:nvPr>
        </p:nvSpPr>
        <p:spPr>
          <a:xfrm>
            <a:off x="808250" y="558425"/>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0" i="1" lang="en">
                <a:solidFill>
                  <a:schemeClr val="dk1"/>
                </a:solidFill>
              </a:rPr>
              <a:t>Goal 1: Maternal health across the life course</a:t>
            </a:r>
            <a:endParaRPr b="0" i="1">
              <a:solidFill>
                <a:schemeClr val="dk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g2a5331d8766_0_22"/>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sz="1800"/>
              <a:t>Subgoal 1b: Prenatal and birth period: Achieve healthy pregnancies and birth outcomes.</a:t>
            </a:r>
            <a:endParaRPr sz="1800"/>
          </a:p>
        </p:txBody>
      </p:sp>
      <p:sp>
        <p:nvSpPr>
          <p:cNvPr id="591" name="Google Shape;591;g2a5331d8766_0_22"/>
          <p:cNvSpPr txBox="1"/>
          <p:nvPr>
            <p:ph idx="1" type="body"/>
          </p:nvPr>
        </p:nvSpPr>
        <p:spPr>
          <a:xfrm>
            <a:off x="729450" y="2078875"/>
            <a:ext cx="7688700" cy="27426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200"/>
              </a:spcBef>
              <a:spcAft>
                <a:spcPts val="0"/>
              </a:spcAft>
              <a:buSzPts val="1400"/>
              <a:buChar char="●"/>
            </a:pPr>
            <a:r>
              <a:rPr b="1" lang="en" sz="1400">
                <a:solidFill>
                  <a:srgbClr val="000000"/>
                </a:solidFill>
                <a:latin typeface="Arial"/>
                <a:ea typeface="Arial"/>
                <a:cs typeface="Arial"/>
                <a:sym typeface="Arial"/>
              </a:rPr>
              <a:t>Objective 1b.7:</a:t>
            </a:r>
            <a:r>
              <a:rPr lang="en" sz="1400">
                <a:solidFill>
                  <a:srgbClr val="000000"/>
                </a:solidFill>
                <a:latin typeface="Arial"/>
                <a:ea typeface="Arial"/>
                <a:cs typeface="Arial"/>
                <a:sym typeface="Arial"/>
              </a:rPr>
              <a:t> Ensure ALL perinatal individuals have access to care and screening for complications and normalize mental health support in the perinatal period</a:t>
            </a:r>
            <a:endParaRPr sz="1400">
              <a:solidFill>
                <a:srgbClr val="000000"/>
              </a:solidFill>
              <a:latin typeface="Arial"/>
              <a:ea typeface="Arial"/>
              <a:cs typeface="Arial"/>
              <a:sym typeface="Arial"/>
            </a:endParaRPr>
          </a:p>
          <a:p>
            <a:pPr indent="-317500" lvl="0" marL="457200" rtl="0" algn="l">
              <a:lnSpc>
                <a:spcPct val="115000"/>
              </a:lnSpc>
              <a:spcBef>
                <a:spcPts val="0"/>
              </a:spcBef>
              <a:spcAft>
                <a:spcPts val="0"/>
              </a:spcAft>
              <a:buSzPts val="1400"/>
              <a:buChar char="●"/>
            </a:pPr>
            <a:r>
              <a:rPr b="1" lang="en" sz="1400">
                <a:solidFill>
                  <a:srgbClr val="000000"/>
                </a:solidFill>
                <a:latin typeface="Arial"/>
                <a:ea typeface="Arial"/>
                <a:cs typeface="Arial"/>
                <a:sym typeface="Arial"/>
              </a:rPr>
              <a:t>Objective 1b.8</a:t>
            </a:r>
            <a:r>
              <a:rPr lang="en" sz="1400">
                <a:solidFill>
                  <a:srgbClr val="000000"/>
                </a:solidFill>
                <a:latin typeface="Arial"/>
                <a:ea typeface="Arial"/>
                <a:cs typeface="Arial"/>
                <a:sym typeface="Arial"/>
              </a:rPr>
              <a:t>: Provide educational resources to increase awareness of the importance of nutrition and physical activity for healthy pregnancies t</a:t>
            </a:r>
            <a:r>
              <a:rPr lang="en" sz="1400">
                <a:solidFill>
                  <a:srgbClr val="444746"/>
                </a:solidFill>
                <a:latin typeface="Roboto"/>
                <a:ea typeface="Roboto"/>
                <a:cs typeface="Roboto"/>
                <a:sym typeface="Roboto"/>
              </a:rPr>
              <a:t>hat center cultural humility and honor the diverse body types of individuals without causing harm.</a:t>
            </a:r>
            <a:endParaRPr sz="1400">
              <a:solidFill>
                <a:srgbClr val="444746"/>
              </a:solidFill>
              <a:latin typeface="Roboto"/>
              <a:ea typeface="Roboto"/>
              <a:cs typeface="Roboto"/>
              <a:sym typeface="Roboto"/>
            </a:endParaRPr>
          </a:p>
          <a:p>
            <a:pPr indent="-317500" lvl="0" marL="457200" rtl="0" algn="l">
              <a:lnSpc>
                <a:spcPct val="115000"/>
              </a:lnSpc>
              <a:spcBef>
                <a:spcPts val="0"/>
              </a:spcBef>
              <a:spcAft>
                <a:spcPts val="0"/>
              </a:spcAft>
              <a:buSzPts val="1400"/>
              <a:buChar char="●"/>
            </a:pPr>
            <a:r>
              <a:rPr b="1" lang="en" sz="1400">
                <a:solidFill>
                  <a:srgbClr val="000000"/>
                </a:solidFill>
                <a:latin typeface="Arial"/>
                <a:ea typeface="Arial"/>
                <a:cs typeface="Arial"/>
                <a:sym typeface="Arial"/>
              </a:rPr>
              <a:t>Objective 1b.9</a:t>
            </a:r>
            <a:r>
              <a:rPr lang="en" sz="1400">
                <a:solidFill>
                  <a:srgbClr val="000000"/>
                </a:solidFill>
                <a:latin typeface="Arial"/>
                <a:ea typeface="Arial"/>
                <a:cs typeface="Arial"/>
                <a:sym typeface="Arial"/>
              </a:rPr>
              <a:t>: Promote legislation establishing universal health insurance coverage, robust housing and child care for birthing people</a:t>
            </a:r>
            <a:endParaRPr sz="1400">
              <a:solidFill>
                <a:srgbClr val="000000"/>
              </a:solidFill>
              <a:latin typeface="Arial"/>
              <a:ea typeface="Arial"/>
              <a:cs typeface="Arial"/>
              <a:sym typeface="Arial"/>
            </a:endParaRPr>
          </a:p>
          <a:p>
            <a:pPr indent="-317500" lvl="0" marL="457200" rtl="0" algn="l">
              <a:lnSpc>
                <a:spcPct val="115000"/>
              </a:lnSpc>
              <a:spcBef>
                <a:spcPts val="0"/>
              </a:spcBef>
              <a:spcAft>
                <a:spcPts val="0"/>
              </a:spcAft>
              <a:buSzPts val="1400"/>
              <a:buChar char="●"/>
            </a:pPr>
            <a:r>
              <a:rPr b="1" lang="en" sz="1400">
                <a:solidFill>
                  <a:srgbClr val="000000"/>
                </a:solidFill>
                <a:latin typeface="Arial"/>
                <a:ea typeface="Arial"/>
                <a:cs typeface="Arial"/>
                <a:sym typeface="Arial"/>
              </a:rPr>
              <a:t>Objective 1b.10</a:t>
            </a:r>
            <a:r>
              <a:rPr lang="en" sz="1400">
                <a:solidFill>
                  <a:srgbClr val="000000"/>
                </a:solidFill>
                <a:latin typeface="Arial"/>
                <a:ea typeface="Arial"/>
                <a:cs typeface="Arial"/>
                <a:sym typeface="Arial"/>
              </a:rPr>
              <a:t>: Promote legislation establishing well-trained and respectful healthcare navigators for birthing people </a:t>
            </a:r>
            <a:endParaRPr b="1" sz="1400">
              <a:solidFill>
                <a:srgbClr val="000000"/>
              </a:solidFill>
              <a:latin typeface="Arial"/>
              <a:ea typeface="Arial"/>
              <a:cs typeface="Arial"/>
              <a:sym typeface="Arial"/>
            </a:endParaRPr>
          </a:p>
        </p:txBody>
      </p:sp>
      <p:sp>
        <p:nvSpPr>
          <p:cNvPr id="592" name="Google Shape;592;g2a5331d8766_0_22"/>
          <p:cNvSpPr txBox="1"/>
          <p:nvPr>
            <p:ph type="title"/>
          </p:nvPr>
        </p:nvSpPr>
        <p:spPr>
          <a:xfrm>
            <a:off x="808250" y="558425"/>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0" i="1" lang="en">
                <a:solidFill>
                  <a:schemeClr val="dk1"/>
                </a:solidFill>
              </a:rPr>
              <a:t>Goal 1: Maternal health across the life course</a:t>
            </a:r>
            <a:endParaRPr b="0" i="1">
              <a:solidFill>
                <a:schemeClr val="dk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g2a5331d8766_0_28"/>
          <p:cNvSpPr txBox="1"/>
          <p:nvPr>
            <p:ph type="title"/>
          </p:nvPr>
        </p:nvSpPr>
        <p:spPr>
          <a:xfrm>
            <a:off x="727650" y="536550"/>
            <a:ext cx="7688700" cy="12024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sz="1800">
                <a:solidFill>
                  <a:schemeClr val="accent3"/>
                </a:solidFill>
              </a:rPr>
              <a:t>Goal 2: Develop strategies that acknowledge the influence of the social and structural determinants of health and racism and cultivate an environment in which birthing people, families, and communities thrive.</a:t>
            </a:r>
            <a:endParaRPr sz="1800">
              <a:solidFill>
                <a:schemeClr val="accent3"/>
              </a:solidFill>
            </a:endParaRPr>
          </a:p>
        </p:txBody>
      </p:sp>
      <p:sp>
        <p:nvSpPr>
          <p:cNvPr id="598" name="Google Shape;598;g2a5331d8766_0_28"/>
          <p:cNvSpPr txBox="1"/>
          <p:nvPr>
            <p:ph idx="1" type="body"/>
          </p:nvPr>
        </p:nvSpPr>
        <p:spPr>
          <a:xfrm>
            <a:off x="729450" y="1886250"/>
            <a:ext cx="7688700" cy="29352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1200"/>
              </a:spcBef>
              <a:spcAft>
                <a:spcPts val="0"/>
              </a:spcAft>
              <a:buSzPts val="1300"/>
              <a:buChar char="●"/>
            </a:pPr>
            <a:r>
              <a:rPr b="1" lang="en">
                <a:solidFill>
                  <a:srgbClr val="000000"/>
                </a:solidFill>
                <a:latin typeface="Arial"/>
                <a:ea typeface="Arial"/>
                <a:cs typeface="Arial"/>
                <a:sym typeface="Arial"/>
              </a:rPr>
              <a:t>Objective 2.1:</a:t>
            </a:r>
            <a:r>
              <a:rPr lang="en">
                <a:solidFill>
                  <a:srgbClr val="000000"/>
                </a:solidFill>
                <a:latin typeface="Arial"/>
                <a:ea typeface="Arial"/>
                <a:cs typeface="Arial"/>
                <a:sym typeface="Arial"/>
              </a:rPr>
              <a:t> Improve family and community-driven service provision such as care coordination </a:t>
            </a:r>
            <a:endParaRPr>
              <a:solidFill>
                <a:srgbClr val="000000"/>
              </a:solidFill>
              <a:latin typeface="Arial"/>
              <a:ea typeface="Arial"/>
              <a:cs typeface="Arial"/>
              <a:sym typeface="Arial"/>
            </a:endParaRPr>
          </a:p>
          <a:p>
            <a:pPr indent="-311150" lvl="0" marL="457200" rtl="0" algn="l">
              <a:lnSpc>
                <a:spcPct val="115000"/>
              </a:lnSpc>
              <a:spcBef>
                <a:spcPts val="0"/>
              </a:spcBef>
              <a:spcAft>
                <a:spcPts val="0"/>
              </a:spcAft>
              <a:buClr>
                <a:srgbClr val="000000"/>
              </a:buClr>
              <a:buSzPts val="1300"/>
              <a:buFont typeface="Arial"/>
              <a:buChar char="●"/>
            </a:pPr>
            <a:r>
              <a:rPr b="1" lang="en">
                <a:solidFill>
                  <a:srgbClr val="000000"/>
                </a:solidFill>
                <a:latin typeface="Arial"/>
                <a:ea typeface="Arial"/>
                <a:cs typeface="Arial"/>
                <a:sym typeface="Arial"/>
              </a:rPr>
              <a:t>Objective 2.2: </a:t>
            </a:r>
            <a:r>
              <a:rPr lang="en">
                <a:solidFill>
                  <a:srgbClr val="000000"/>
                </a:solidFill>
                <a:latin typeface="Arial"/>
                <a:ea typeface="Arial"/>
                <a:cs typeface="Arial"/>
                <a:sym typeface="Arial"/>
              </a:rPr>
              <a:t>Advocate for investment in safe, affordable, and sustainable housing and healthy communities that ensure a quality of life for all to live their best lives, which is smoke-free, tobacco-free, lead-free, violence-free, and free from environmental hazards.</a:t>
            </a:r>
            <a:endParaRPr>
              <a:solidFill>
                <a:srgbClr val="000000"/>
              </a:solidFill>
              <a:latin typeface="Arial"/>
              <a:ea typeface="Arial"/>
              <a:cs typeface="Arial"/>
              <a:sym typeface="Arial"/>
            </a:endParaRPr>
          </a:p>
          <a:p>
            <a:pPr indent="-311150" lvl="0" marL="457200" rtl="0" algn="l">
              <a:lnSpc>
                <a:spcPct val="115000"/>
              </a:lnSpc>
              <a:spcBef>
                <a:spcPts val="0"/>
              </a:spcBef>
              <a:spcAft>
                <a:spcPts val="0"/>
              </a:spcAft>
              <a:buClr>
                <a:srgbClr val="000000"/>
              </a:buClr>
              <a:buSzPts val="1300"/>
              <a:buFont typeface="Arial"/>
              <a:buChar char="●"/>
            </a:pPr>
            <a:r>
              <a:rPr b="1" lang="en">
                <a:solidFill>
                  <a:srgbClr val="000000"/>
                </a:solidFill>
                <a:latin typeface="Arial"/>
                <a:ea typeface="Arial"/>
                <a:cs typeface="Arial"/>
                <a:sym typeface="Arial"/>
              </a:rPr>
              <a:t>Objective 2.3: </a:t>
            </a:r>
            <a:r>
              <a:rPr lang="en">
                <a:solidFill>
                  <a:srgbClr val="000000"/>
                </a:solidFill>
                <a:latin typeface="Arial"/>
                <a:ea typeface="Arial"/>
                <a:cs typeface="Arial"/>
                <a:sym typeface="Arial"/>
              </a:rPr>
              <a:t>Support the increase in community gardens, green spaces, and tree canopies, especially in neighborhoods with historical omissions and disinvestment through redlining.</a:t>
            </a:r>
            <a:endParaRPr>
              <a:solidFill>
                <a:srgbClr val="000000"/>
              </a:solidFill>
              <a:latin typeface="Arial"/>
              <a:ea typeface="Arial"/>
              <a:cs typeface="Arial"/>
              <a:sym typeface="Arial"/>
            </a:endParaRPr>
          </a:p>
          <a:p>
            <a:pPr indent="-311150" lvl="0" marL="457200" rtl="0" algn="l">
              <a:lnSpc>
                <a:spcPct val="115000"/>
              </a:lnSpc>
              <a:spcBef>
                <a:spcPts val="0"/>
              </a:spcBef>
              <a:spcAft>
                <a:spcPts val="0"/>
              </a:spcAft>
              <a:buClr>
                <a:srgbClr val="000000"/>
              </a:buClr>
              <a:buSzPts val="1300"/>
              <a:buFont typeface="Arial"/>
              <a:buChar char="●"/>
            </a:pPr>
            <a:r>
              <a:rPr b="1" lang="en">
                <a:solidFill>
                  <a:srgbClr val="000000"/>
                </a:solidFill>
                <a:latin typeface="Arial"/>
                <a:ea typeface="Arial"/>
                <a:cs typeface="Arial"/>
                <a:sym typeface="Arial"/>
              </a:rPr>
              <a:t>Objective 2.4:</a:t>
            </a:r>
            <a:r>
              <a:rPr lang="en">
                <a:solidFill>
                  <a:srgbClr val="000000"/>
                </a:solidFill>
                <a:latin typeface="Arial"/>
                <a:ea typeface="Arial"/>
                <a:cs typeface="Arial"/>
                <a:sym typeface="Arial"/>
              </a:rPr>
              <a:t> Recognize the assets and strengths of fathers, partners, and non-birthing parents in the birthing and postpartum experience and develop programs and services that address specific needs of fathers and partners that may arise during pregnancy and postpartum transitions. These programs and services should recognize the diversity of family compositions. </a:t>
            </a:r>
            <a:endParaRPr>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g2a5331d8766_0_33"/>
          <p:cNvSpPr txBox="1"/>
          <p:nvPr>
            <p:ph type="title"/>
          </p:nvPr>
        </p:nvSpPr>
        <p:spPr>
          <a:xfrm>
            <a:off x="727650" y="536550"/>
            <a:ext cx="7688700" cy="12024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sz="1800">
                <a:solidFill>
                  <a:schemeClr val="accent3"/>
                </a:solidFill>
              </a:rPr>
              <a:t>Goal 2: Develop strategies that acknowledge the influence of the social and structural determinants of health and racism and cultivate an environment in which birthing people, families, and communities thrive.</a:t>
            </a:r>
            <a:endParaRPr sz="1800">
              <a:solidFill>
                <a:schemeClr val="accent3"/>
              </a:solidFill>
            </a:endParaRPr>
          </a:p>
        </p:txBody>
      </p:sp>
      <p:sp>
        <p:nvSpPr>
          <p:cNvPr id="604" name="Google Shape;604;g2a5331d8766_0_33"/>
          <p:cNvSpPr txBox="1"/>
          <p:nvPr>
            <p:ph idx="1" type="body"/>
          </p:nvPr>
        </p:nvSpPr>
        <p:spPr>
          <a:xfrm>
            <a:off x="729450" y="1886250"/>
            <a:ext cx="7688700" cy="29352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200"/>
              </a:spcBef>
              <a:spcAft>
                <a:spcPts val="0"/>
              </a:spcAft>
              <a:buClr>
                <a:srgbClr val="000000"/>
              </a:buClr>
              <a:buSzPts val="1400"/>
              <a:buFont typeface="Arial"/>
              <a:buChar char="●"/>
            </a:pPr>
            <a:r>
              <a:rPr b="1" lang="en" sz="1400">
                <a:solidFill>
                  <a:srgbClr val="000000"/>
                </a:solidFill>
                <a:latin typeface="Arial"/>
                <a:ea typeface="Arial"/>
                <a:cs typeface="Arial"/>
                <a:sym typeface="Arial"/>
              </a:rPr>
              <a:t>Objective 2.5:</a:t>
            </a:r>
            <a:r>
              <a:rPr lang="en" sz="1400">
                <a:solidFill>
                  <a:srgbClr val="000000"/>
                </a:solidFill>
                <a:latin typeface="Arial"/>
                <a:ea typeface="Arial"/>
                <a:cs typeface="Arial"/>
                <a:sym typeface="Arial"/>
              </a:rPr>
              <a:t> Support the use of evidence-based strategies to holistically address violence within families and communities that address the underlying structural drivers of violence.</a:t>
            </a:r>
            <a:endParaRPr sz="1400">
              <a:solidFill>
                <a:srgbClr val="000000"/>
              </a:solidFill>
              <a:latin typeface="Arial"/>
              <a:ea typeface="Arial"/>
              <a:cs typeface="Arial"/>
              <a:sym typeface="Arial"/>
            </a:endParaRPr>
          </a:p>
          <a:p>
            <a:pPr indent="-317500" lvl="0" marL="457200" rtl="0" algn="l">
              <a:lnSpc>
                <a:spcPct val="115000"/>
              </a:lnSpc>
              <a:spcBef>
                <a:spcPts val="0"/>
              </a:spcBef>
              <a:spcAft>
                <a:spcPts val="0"/>
              </a:spcAft>
              <a:buClr>
                <a:srgbClr val="000000"/>
              </a:buClr>
              <a:buSzPts val="1400"/>
              <a:buFont typeface="Arial"/>
              <a:buChar char="●"/>
            </a:pPr>
            <a:r>
              <a:rPr b="1" lang="en" sz="1400">
                <a:solidFill>
                  <a:srgbClr val="000000"/>
                </a:solidFill>
                <a:latin typeface="Arial"/>
                <a:ea typeface="Arial"/>
                <a:cs typeface="Arial"/>
                <a:sym typeface="Arial"/>
              </a:rPr>
              <a:t>Objective 2.6</a:t>
            </a:r>
            <a:r>
              <a:rPr lang="en" sz="1400">
                <a:solidFill>
                  <a:srgbClr val="000000"/>
                </a:solidFill>
                <a:latin typeface="Arial"/>
                <a:ea typeface="Arial"/>
                <a:cs typeface="Arial"/>
                <a:sym typeface="Arial"/>
              </a:rPr>
              <a:t>: Ensure equitable representation of rural communities in all maternal health efforts</a:t>
            </a:r>
            <a:endParaRPr sz="1400">
              <a:solidFill>
                <a:srgbClr val="000000"/>
              </a:solidFill>
              <a:latin typeface="Arial"/>
              <a:ea typeface="Arial"/>
              <a:cs typeface="Arial"/>
              <a:sym typeface="Arial"/>
            </a:endParaRPr>
          </a:p>
          <a:p>
            <a:pPr indent="-317500" lvl="0" marL="457200" rtl="0" algn="l">
              <a:lnSpc>
                <a:spcPct val="115000"/>
              </a:lnSpc>
              <a:spcBef>
                <a:spcPts val="0"/>
              </a:spcBef>
              <a:spcAft>
                <a:spcPts val="0"/>
              </a:spcAft>
              <a:buClr>
                <a:srgbClr val="000000"/>
              </a:buClr>
              <a:buSzPts val="1400"/>
              <a:buFont typeface="Arial"/>
              <a:buChar char="●"/>
            </a:pPr>
            <a:r>
              <a:rPr b="1" lang="en" sz="1400">
                <a:solidFill>
                  <a:srgbClr val="000000"/>
                </a:solidFill>
                <a:latin typeface="Arial"/>
                <a:ea typeface="Arial"/>
                <a:cs typeface="Arial"/>
                <a:sym typeface="Arial"/>
              </a:rPr>
              <a:t>Objective 2.7:</a:t>
            </a:r>
            <a:r>
              <a:rPr lang="en" sz="1400">
                <a:solidFill>
                  <a:srgbClr val="000000"/>
                </a:solidFill>
                <a:latin typeface="Arial"/>
                <a:ea typeface="Arial"/>
                <a:cs typeface="Arial"/>
                <a:sym typeface="Arial"/>
              </a:rPr>
              <a:t> Establish and invest in free-standing birth centers in the community, especially in areas with high maternal mortality and morbidity and regions identified as maternal health deserts in the state. The birth centers will follow the guidance and regulations of the American Association of Birth Centers, the national multidisciplinary organization dedicated to the birth center model of care.</a:t>
            </a:r>
            <a:endParaRPr b="1" sz="1400">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g2a5331d8766_0_38"/>
          <p:cNvSpPr txBox="1"/>
          <p:nvPr>
            <p:ph type="title"/>
          </p:nvPr>
        </p:nvSpPr>
        <p:spPr>
          <a:xfrm>
            <a:off x="727650" y="536550"/>
            <a:ext cx="7688700" cy="12024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sz="1800">
                <a:solidFill>
                  <a:schemeClr val="accent2"/>
                </a:solidFill>
              </a:rPr>
              <a:t>Goal 3: Improve the ongoing collection and utilization of data on maternal health outcomes (including data on structural racism and its impact on maternal health) to help birthing people make informed family planning and healthcare decisions</a:t>
            </a:r>
            <a:endParaRPr sz="1000">
              <a:solidFill>
                <a:schemeClr val="accent2"/>
              </a:solidFill>
            </a:endParaRPr>
          </a:p>
        </p:txBody>
      </p:sp>
      <p:sp>
        <p:nvSpPr>
          <p:cNvPr id="610" name="Google Shape;610;g2a5331d8766_0_38"/>
          <p:cNvSpPr txBox="1"/>
          <p:nvPr>
            <p:ph idx="1" type="body"/>
          </p:nvPr>
        </p:nvSpPr>
        <p:spPr>
          <a:xfrm>
            <a:off x="729450" y="1886250"/>
            <a:ext cx="7688700" cy="29352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200"/>
              </a:spcBef>
              <a:spcAft>
                <a:spcPts val="0"/>
              </a:spcAft>
              <a:buClr>
                <a:srgbClr val="000000"/>
              </a:buClr>
              <a:buSzPts val="1400"/>
              <a:buFont typeface="Arial"/>
              <a:buChar char="●"/>
            </a:pPr>
            <a:r>
              <a:rPr b="1" lang="en" sz="1400">
                <a:solidFill>
                  <a:srgbClr val="000000"/>
                </a:solidFill>
                <a:latin typeface="Arial"/>
                <a:ea typeface="Arial"/>
                <a:cs typeface="Arial"/>
                <a:sym typeface="Arial"/>
              </a:rPr>
              <a:t>Objective 3.1:</a:t>
            </a:r>
            <a:r>
              <a:rPr lang="en" sz="1400">
                <a:solidFill>
                  <a:srgbClr val="000000"/>
                </a:solidFill>
                <a:latin typeface="Arial"/>
                <a:ea typeface="Arial"/>
                <a:cs typeface="Arial"/>
                <a:sym typeface="Arial"/>
              </a:rPr>
              <a:t> Regularly evaluate the causes of maternal mortality and severe maternal morbidity in Maryland through analysis of surveillance data and facility-based case reviews with a focus on social and structural determinants of health.</a:t>
            </a:r>
            <a:endParaRPr sz="1400">
              <a:solidFill>
                <a:srgbClr val="000000"/>
              </a:solidFill>
              <a:latin typeface="Arial"/>
              <a:ea typeface="Arial"/>
              <a:cs typeface="Arial"/>
              <a:sym typeface="Arial"/>
            </a:endParaRPr>
          </a:p>
          <a:p>
            <a:pPr indent="-317500" lvl="0" marL="457200" rtl="0" algn="l">
              <a:lnSpc>
                <a:spcPct val="115000"/>
              </a:lnSpc>
              <a:spcBef>
                <a:spcPts val="0"/>
              </a:spcBef>
              <a:spcAft>
                <a:spcPts val="0"/>
              </a:spcAft>
              <a:buClr>
                <a:srgbClr val="000000"/>
              </a:buClr>
              <a:buSzPts val="1400"/>
              <a:buFont typeface="Arial"/>
              <a:buChar char="●"/>
            </a:pPr>
            <a:r>
              <a:rPr b="1" lang="en" sz="1400">
                <a:solidFill>
                  <a:srgbClr val="000000"/>
                </a:solidFill>
                <a:latin typeface="Arial"/>
                <a:ea typeface="Arial"/>
                <a:cs typeface="Arial"/>
                <a:sym typeface="Arial"/>
              </a:rPr>
              <a:t>Objective 3.2: </a:t>
            </a:r>
            <a:r>
              <a:rPr lang="en" sz="1400">
                <a:solidFill>
                  <a:srgbClr val="000000"/>
                </a:solidFill>
                <a:latin typeface="Arial"/>
                <a:ea typeface="Arial"/>
                <a:cs typeface="Arial"/>
                <a:sym typeface="Arial"/>
              </a:rPr>
              <a:t>Enhance maternal health surveillance and quality initiatives through the collection of humanizing qualitative data that captures the perspectives of mothers with lived experience.</a:t>
            </a:r>
            <a:endParaRPr sz="1400">
              <a:solidFill>
                <a:srgbClr val="000000"/>
              </a:solidFill>
              <a:latin typeface="Arial"/>
              <a:ea typeface="Arial"/>
              <a:cs typeface="Arial"/>
              <a:sym typeface="Arial"/>
            </a:endParaRPr>
          </a:p>
          <a:p>
            <a:pPr indent="-317500" lvl="0" marL="457200" rtl="0" algn="l">
              <a:lnSpc>
                <a:spcPct val="115000"/>
              </a:lnSpc>
              <a:spcBef>
                <a:spcPts val="0"/>
              </a:spcBef>
              <a:spcAft>
                <a:spcPts val="0"/>
              </a:spcAft>
              <a:buClr>
                <a:srgbClr val="000000"/>
              </a:buClr>
              <a:buSzPts val="1400"/>
              <a:buFont typeface="Arial"/>
              <a:buChar char="●"/>
            </a:pPr>
            <a:r>
              <a:rPr b="1" lang="en" sz="1400">
                <a:solidFill>
                  <a:srgbClr val="000000"/>
                </a:solidFill>
                <a:latin typeface="Arial"/>
                <a:ea typeface="Arial"/>
                <a:cs typeface="Arial"/>
                <a:sym typeface="Arial"/>
              </a:rPr>
              <a:t>Objective 3.3: </a:t>
            </a:r>
            <a:r>
              <a:rPr lang="en" sz="1400">
                <a:solidFill>
                  <a:srgbClr val="000000"/>
                </a:solidFill>
                <a:latin typeface="Arial"/>
                <a:ea typeface="Arial"/>
                <a:cs typeface="Arial"/>
                <a:sym typeface="Arial"/>
              </a:rPr>
              <a:t>Maintain quality, accessible maternal health data on the new a centralized state-wide maternal health dashboard </a:t>
            </a:r>
            <a:endParaRPr sz="1400">
              <a:solidFill>
                <a:srgbClr val="000000"/>
              </a:solidFill>
              <a:latin typeface="Arial"/>
              <a:ea typeface="Arial"/>
              <a:cs typeface="Arial"/>
              <a:sym typeface="Arial"/>
            </a:endParaRPr>
          </a:p>
          <a:p>
            <a:pPr indent="-317500" lvl="0" marL="457200" rtl="0" algn="l">
              <a:lnSpc>
                <a:spcPct val="115000"/>
              </a:lnSpc>
              <a:spcBef>
                <a:spcPts val="0"/>
              </a:spcBef>
              <a:spcAft>
                <a:spcPts val="0"/>
              </a:spcAft>
              <a:buClr>
                <a:srgbClr val="000000"/>
              </a:buClr>
              <a:buSzPts val="1400"/>
              <a:buFont typeface="Arial"/>
              <a:buChar char="●"/>
            </a:pPr>
            <a:r>
              <a:rPr b="1" lang="en" sz="1400">
                <a:solidFill>
                  <a:srgbClr val="000000"/>
                </a:solidFill>
                <a:latin typeface="Arial"/>
                <a:ea typeface="Arial"/>
                <a:cs typeface="Arial"/>
                <a:sym typeface="Arial"/>
              </a:rPr>
              <a:t>Objective 3.4</a:t>
            </a:r>
            <a:r>
              <a:rPr lang="en" sz="1400">
                <a:solidFill>
                  <a:srgbClr val="000000"/>
                </a:solidFill>
                <a:latin typeface="Arial"/>
                <a:ea typeface="Arial"/>
                <a:cs typeface="Arial"/>
                <a:sym typeface="Arial"/>
              </a:rPr>
              <a:t>: Promote new Maryland maternal health dashboard to provide birthing people with the data they need to make informed peripartum decisions (e.g. where to deliver)</a:t>
            </a:r>
            <a:endParaRPr sz="1400">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g2a5331d8766_0_43"/>
          <p:cNvSpPr txBox="1"/>
          <p:nvPr>
            <p:ph type="title"/>
          </p:nvPr>
        </p:nvSpPr>
        <p:spPr>
          <a:xfrm>
            <a:off x="727650" y="536550"/>
            <a:ext cx="7688700" cy="12024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sz="1800">
                <a:solidFill>
                  <a:schemeClr val="accent2"/>
                </a:solidFill>
              </a:rPr>
              <a:t>Goal 3: Improve the ongoing collection and utilization of data on maternal health outcomes (including data on structural racism and its impact on maternal health) to help birthing people make informed family planning and healthcare decisions</a:t>
            </a:r>
            <a:endParaRPr sz="1000">
              <a:solidFill>
                <a:schemeClr val="accent2"/>
              </a:solidFill>
            </a:endParaRPr>
          </a:p>
        </p:txBody>
      </p:sp>
      <p:sp>
        <p:nvSpPr>
          <p:cNvPr id="616" name="Google Shape;616;g2a5331d8766_0_43"/>
          <p:cNvSpPr txBox="1"/>
          <p:nvPr>
            <p:ph idx="1" type="body"/>
          </p:nvPr>
        </p:nvSpPr>
        <p:spPr>
          <a:xfrm>
            <a:off x="729450" y="1886250"/>
            <a:ext cx="7688700" cy="29352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200"/>
              </a:spcBef>
              <a:spcAft>
                <a:spcPts val="0"/>
              </a:spcAft>
              <a:buClr>
                <a:srgbClr val="000000"/>
              </a:buClr>
              <a:buSzPts val="1400"/>
              <a:buFont typeface="Arial"/>
              <a:buChar char="●"/>
            </a:pPr>
            <a:r>
              <a:rPr b="1" lang="en" sz="1400">
                <a:solidFill>
                  <a:srgbClr val="000000"/>
                </a:solidFill>
                <a:latin typeface="Arial"/>
                <a:ea typeface="Arial"/>
                <a:cs typeface="Arial"/>
                <a:sym typeface="Arial"/>
              </a:rPr>
              <a:t>Objective 3.5: </a:t>
            </a:r>
            <a:r>
              <a:rPr lang="en" sz="1400">
                <a:solidFill>
                  <a:srgbClr val="000000"/>
                </a:solidFill>
                <a:latin typeface="Arial"/>
                <a:ea typeface="Arial"/>
                <a:cs typeface="Arial"/>
                <a:sym typeface="Arial"/>
              </a:rPr>
              <a:t>Track data on healthcare access and outcomes and hold maternal health health systems and providers accountable for providing equitable, high-quality care</a:t>
            </a:r>
            <a:endParaRPr sz="1400">
              <a:solidFill>
                <a:srgbClr val="000000"/>
              </a:solidFill>
              <a:latin typeface="Arial"/>
              <a:ea typeface="Arial"/>
              <a:cs typeface="Arial"/>
              <a:sym typeface="Arial"/>
            </a:endParaRPr>
          </a:p>
          <a:p>
            <a:pPr indent="-317500" lvl="0" marL="457200" rtl="0" algn="l">
              <a:lnSpc>
                <a:spcPct val="115000"/>
              </a:lnSpc>
              <a:spcBef>
                <a:spcPts val="0"/>
              </a:spcBef>
              <a:spcAft>
                <a:spcPts val="0"/>
              </a:spcAft>
              <a:buClr>
                <a:srgbClr val="000000"/>
              </a:buClr>
              <a:buSzPts val="1400"/>
              <a:buFont typeface="Arial"/>
              <a:buChar char="●"/>
            </a:pPr>
            <a:r>
              <a:rPr b="1" lang="en" sz="1400">
                <a:solidFill>
                  <a:srgbClr val="000000"/>
                </a:solidFill>
                <a:latin typeface="Arial"/>
                <a:ea typeface="Arial"/>
                <a:cs typeface="Arial"/>
                <a:sym typeface="Arial"/>
              </a:rPr>
              <a:t>Objective 3.6: </a:t>
            </a:r>
            <a:r>
              <a:rPr lang="en" sz="1400">
                <a:solidFill>
                  <a:srgbClr val="000000"/>
                </a:solidFill>
                <a:latin typeface="Arial"/>
                <a:ea typeface="Arial"/>
                <a:cs typeface="Arial"/>
                <a:sym typeface="Arial"/>
              </a:rPr>
              <a:t>Collect and regularly evaluate data to address root causes of inequity (i.e. structural racism) to close the equity gap</a:t>
            </a:r>
            <a:endParaRPr sz="1400">
              <a:solidFill>
                <a:srgbClr val="000000"/>
              </a:solidFill>
              <a:latin typeface="Arial"/>
              <a:ea typeface="Arial"/>
              <a:cs typeface="Arial"/>
              <a:sym typeface="Arial"/>
            </a:endParaRPr>
          </a:p>
          <a:p>
            <a:pPr indent="-317500" lvl="0" marL="457200" rtl="0" algn="l">
              <a:lnSpc>
                <a:spcPct val="115000"/>
              </a:lnSpc>
              <a:spcBef>
                <a:spcPts val="0"/>
              </a:spcBef>
              <a:spcAft>
                <a:spcPts val="0"/>
              </a:spcAft>
              <a:buClr>
                <a:srgbClr val="000000"/>
              </a:buClr>
              <a:buSzPts val="1400"/>
              <a:buFont typeface="Arial"/>
              <a:buChar char="●"/>
            </a:pPr>
            <a:r>
              <a:rPr b="1" lang="en" sz="1400">
                <a:solidFill>
                  <a:srgbClr val="000000"/>
                </a:solidFill>
                <a:latin typeface="Arial"/>
                <a:ea typeface="Arial"/>
                <a:cs typeface="Arial"/>
                <a:sym typeface="Arial"/>
              </a:rPr>
              <a:t>Objective 3.7: </a:t>
            </a:r>
            <a:r>
              <a:rPr lang="en" sz="1400">
                <a:solidFill>
                  <a:srgbClr val="000000"/>
                </a:solidFill>
                <a:latin typeface="Arial"/>
                <a:ea typeface="Arial"/>
                <a:cs typeface="Arial"/>
                <a:sym typeface="Arial"/>
              </a:rPr>
              <a:t>Implement better patient experience surveys that include humanizing qualitative data and allow patients to identify any treatment gaps they experience  in their perinatal care</a:t>
            </a:r>
            <a:endParaRPr sz="1400">
              <a:solidFill>
                <a:srgbClr val="000000"/>
              </a:solidFill>
              <a:latin typeface="Arial"/>
              <a:ea typeface="Arial"/>
              <a:cs typeface="Arial"/>
              <a:sym typeface="Arial"/>
            </a:endParaRPr>
          </a:p>
          <a:p>
            <a:pPr indent="-317500" lvl="0" marL="457200" rtl="0" algn="l">
              <a:lnSpc>
                <a:spcPct val="115000"/>
              </a:lnSpc>
              <a:spcBef>
                <a:spcPts val="0"/>
              </a:spcBef>
              <a:spcAft>
                <a:spcPts val="0"/>
              </a:spcAft>
              <a:buClr>
                <a:srgbClr val="000000"/>
              </a:buClr>
              <a:buSzPts val="1400"/>
              <a:buFont typeface="Arial"/>
              <a:buChar char="●"/>
            </a:pPr>
            <a:r>
              <a:rPr b="1" lang="en" sz="1400">
                <a:solidFill>
                  <a:srgbClr val="000000"/>
                </a:solidFill>
                <a:latin typeface="Arial"/>
                <a:ea typeface="Arial"/>
                <a:cs typeface="Arial"/>
                <a:sym typeface="Arial"/>
              </a:rPr>
              <a:t>Objective 3.8: </a:t>
            </a:r>
            <a:r>
              <a:rPr lang="en" sz="1400">
                <a:solidFill>
                  <a:srgbClr val="000000"/>
                </a:solidFill>
                <a:latin typeface="Arial"/>
                <a:ea typeface="Arial"/>
                <a:cs typeface="Arial"/>
                <a:sym typeface="Arial"/>
              </a:rPr>
              <a:t>Develop a data system mechanism that will track the number of high-risk birthing people through the Maryland Prenatal Risk Assessment (MPRA) and the Postpartum Infant Maternal Referral (PIMR) forms and support completion of referrals made during the prenatal period to services and resources. This is particularly for referrals involving mental health, substance use, and intimate partner violence (IPV</a:t>
            </a:r>
            <a:endParaRPr b="1" sz="1400">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g2a5331d8766_0_48"/>
          <p:cNvSpPr txBox="1"/>
          <p:nvPr>
            <p:ph idx="1" type="body"/>
          </p:nvPr>
        </p:nvSpPr>
        <p:spPr>
          <a:xfrm>
            <a:off x="729450" y="1886250"/>
            <a:ext cx="7688700" cy="29352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200"/>
              </a:spcBef>
              <a:spcAft>
                <a:spcPts val="0"/>
              </a:spcAft>
              <a:buClr>
                <a:srgbClr val="000000"/>
              </a:buClr>
              <a:buSzPts val="1400"/>
              <a:buFont typeface="Arial"/>
              <a:buChar char="●"/>
            </a:pPr>
            <a:r>
              <a:rPr b="1" lang="en" sz="1400">
                <a:solidFill>
                  <a:srgbClr val="000000"/>
                </a:solidFill>
                <a:latin typeface="Arial"/>
                <a:ea typeface="Arial"/>
                <a:cs typeface="Arial"/>
                <a:sym typeface="Arial"/>
              </a:rPr>
              <a:t>Objective 4.1:</a:t>
            </a:r>
            <a:r>
              <a:rPr lang="en" sz="1400">
                <a:solidFill>
                  <a:srgbClr val="000000"/>
                </a:solidFill>
                <a:latin typeface="Arial"/>
                <a:ea typeface="Arial"/>
                <a:cs typeface="Arial"/>
                <a:sym typeface="Arial"/>
              </a:rPr>
              <a:t> </a:t>
            </a:r>
            <a:r>
              <a:rPr lang="en" sz="1400">
                <a:solidFill>
                  <a:srgbClr val="000000"/>
                </a:solidFill>
                <a:latin typeface="Calibri"/>
                <a:ea typeface="Calibri"/>
                <a:cs typeface="Calibri"/>
                <a:sym typeface="Calibri"/>
              </a:rPr>
              <a:t> Implement cultural competency training for </a:t>
            </a:r>
            <a:r>
              <a:rPr lang="en" sz="1400">
                <a:solidFill>
                  <a:srgbClr val="000000"/>
                </a:solidFill>
                <a:latin typeface="Arial"/>
                <a:ea typeface="Arial"/>
                <a:cs typeface="Arial"/>
                <a:sym typeface="Arial"/>
              </a:rPr>
              <a:t>  providers who engage with birthing people, such as health care providers, local health department staff, home visitors, community health workers, and other staff that directly support families and newborns</a:t>
            </a:r>
            <a:endParaRPr sz="1400">
              <a:solidFill>
                <a:srgbClr val="000000"/>
              </a:solidFill>
              <a:latin typeface="Arial"/>
              <a:ea typeface="Arial"/>
              <a:cs typeface="Arial"/>
              <a:sym typeface="Arial"/>
            </a:endParaRPr>
          </a:p>
          <a:p>
            <a:pPr indent="-317500" lvl="0" marL="457200" rtl="0" algn="l">
              <a:lnSpc>
                <a:spcPct val="115000"/>
              </a:lnSpc>
              <a:spcBef>
                <a:spcPts val="0"/>
              </a:spcBef>
              <a:spcAft>
                <a:spcPts val="0"/>
              </a:spcAft>
              <a:buClr>
                <a:srgbClr val="000000"/>
              </a:buClr>
              <a:buSzPts val="1400"/>
              <a:buFont typeface="Arial"/>
              <a:buChar char="●"/>
            </a:pPr>
            <a:r>
              <a:rPr b="1" lang="en" sz="1400">
                <a:solidFill>
                  <a:srgbClr val="000000"/>
                </a:solidFill>
                <a:latin typeface="Arial"/>
                <a:ea typeface="Arial"/>
                <a:cs typeface="Arial"/>
                <a:sym typeface="Arial"/>
              </a:rPr>
              <a:t>Objective 4.2: </a:t>
            </a:r>
            <a:r>
              <a:rPr lang="en" sz="1400">
                <a:solidFill>
                  <a:srgbClr val="000000"/>
                </a:solidFill>
                <a:latin typeface="Arial"/>
                <a:ea typeface="Arial"/>
                <a:cs typeface="Arial"/>
                <a:sym typeface="Arial"/>
              </a:rPr>
              <a:t>Work to promote comprehensive Medicaid coverage for doula services that includes prenatal and postpartum visits, competitive reimbursement rates, and evaluate the impact of the coverage on the number of trained and certified doulas and doula availability to low-income mothers in Maryland. 	</a:t>
            </a:r>
            <a:endParaRPr sz="1400">
              <a:solidFill>
                <a:srgbClr val="000000"/>
              </a:solidFill>
              <a:latin typeface="Arial"/>
              <a:ea typeface="Arial"/>
              <a:cs typeface="Arial"/>
              <a:sym typeface="Arial"/>
            </a:endParaRPr>
          </a:p>
          <a:p>
            <a:pPr indent="-317500" lvl="0" marL="457200" rtl="0" algn="l">
              <a:lnSpc>
                <a:spcPct val="115000"/>
              </a:lnSpc>
              <a:spcBef>
                <a:spcPts val="0"/>
              </a:spcBef>
              <a:spcAft>
                <a:spcPts val="0"/>
              </a:spcAft>
              <a:buClr>
                <a:srgbClr val="000000"/>
              </a:buClr>
              <a:buSzPts val="1400"/>
              <a:buFont typeface="Arial"/>
              <a:buChar char="●"/>
            </a:pPr>
            <a:r>
              <a:rPr b="1" lang="en" sz="1400">
                <a:solidFill>
                  <a:srgbClr val="000000"/>
                </a:solidFill>
                <a:latin typeface="Arial"/>
                <a:ea typeface="Arial"/>
                <a:cs typeface="Arial"/>
                <a:sym typeface="Arial"/>
              </a:rPr>
              <a:t>Objective 4.3</a:t>
            </a:r>
            <a:r>
              <a:rPr lang="en" sz="1400">
                <a:solidFill>
                  <a:srgbClr val="000000"/>
                </a:solidFill>
                <a:latin typeface="Arial"/>
                <a:ea typeface="Arial"/>
                <a:cs typeface="Arial"/>
                <a:sym typeface="Arial"/>
              </a:rPr>
              <a:t>: Evaluate the impact of new Medicaid coverage for doula services on the number of trained and certified doulas and doula availability to low-income mothers in Maryland</a:t>
            </a:r>
            <a:endParaRPr b="1" sz="1400">
              <a:solidFill>
                <a:srgbClr val="000000"/>
              </a:solidFill>
              <a:latin typeface="Arial"/>
              <a:ea typeface="Arial"/>
              <a:cs typeface="Arial"/>
              <a:sym typeface="Arial"/>
            </a:endParaRPr>
          </a:p>
        </p:txBody>
      </p:sp>
      <p:sp>
        <p:nvSpPr>
          <p:cNvPr id="622" name="Google Shape;622;g2a5331d8766_0_48"/>
          <p:cNvSpPr txBox="1"/>
          <p:nvPr>
            <p:ph type="title"/>
          </p:nvPr>
        </p:nvSpPr>
        <p:spPr>
          <a:xfrm>
            <a:off x="727650" y="536550"/>
            <a:ext cx="7688700" cy="12024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sz="1700">
                <a:solidFill>
                  <a:schemeClr val="accent5"/>
                </a:solidFill>
              </a:rPr>
              <a:t>Goal 4: Ensure that the state of Maryland has a diverse, well-trained and accessible workforce of maternal health providers, advocates and support staff that represents the birthing community and offers services based on the principles of cultural humility, equity, and racial justice.</a:t>
            </a:r>
            <a:endParaRPr sz="100">
              <a:solidFill>
                <a:schemeClr val="accent5"/>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g2a5331d8766_0_53"/>
          <p:cNvSpPr txBox="1"/>
          <p:nvPr>
            <p:ph idx="1" type="body"/>
          </p:nvPr>
        </p:nvSpPr>
        <p:spPr>
          <a:xfrm>
            <a:off x="729450" y="1886250"/>
            <a:ext cx="7688700" cy="29352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1200"/>
              </a:spcBef>
              <a:spcAft>
                <a:spcPts val="0"/>
              </a:spcAft>
              <a:buClr>
                <a:srgbClr val="000000"/>
              </a:buClr>
              <a:buSzPts val="1700"/>
              <a:buFont typeface="Arial"/>
              <a:buChar char="●"/>
            </a:pPr>
            <a:r>
              <a:rPr b="1" lang="en" sz="1400">
                <a:solidFill>
                  <a:srgbClr val="000000"/>
                </a:solidFill>
                <a:latin typeface="Arial"/>
                <a:ea typeface="Arial"/>
                <a:cs typeface="Arial"/>
                <a:sym typeface="Arial"/>
              </a:rPr>
              <a:t>Objective 4</a:t>
            </a:r>
            <a:r>
              <a:rPr lang="en" sz="1400">
                <a:solidFill>
                  <a:srgbClr val="000000"/>
                </a:solidFill>
                <a:latin typeface="Arial"/>
                <a:ea typeface="Arial"/>
                <a:cs typeface="Arial"/>
                <a:sym typeface="Arial"/>
              </a:rPr>
              <a:t>.</a:t>
            </a:r>
            <a:r>
              <a:rPr b="1" lang="en" sz="1400">
                <a:solidFill>
                  <a:srgbClr val="000000"/>
                </a:solidFill>
                <a:latin typeface="Arial"/>
                <a:ea typeface="Arial"/>
                <a:cs typeface="Arial"/>
                <a:sym typeface="Arial"/>
              </a:rPr>
              <a:t>4: </a:t>
            </a:r>
            <a:r>
              <a:rPr lang="en" sz="1400">
                <a:solidFill>
                  <a:srgbClr val="000000"/>
                </a:solidFill>
                <a:latin typeface="Arial"/>
                <a:ea typeface="Arial"/>
                <a:cs typeface="Arial"/>
                <a:sym typeface="Arial"/>
              </a:rPr>
              <a:t>Increase the number of providers working with birthing people who screen for substance use and/or behavioral health conditions and refer positive screens for treatment through the Maryland SBIRT (Screening, Brief Intervention, Referral to Treatment) initiative.</a:t>
            </a:r>
            <a:endParaRPr sz="1400">
              <a:solidFill>
                <a:srgbClr val="000000"/>
              </a:solidFill>
              <a:latin typeface="Arial"/>
              <a:ea typeface="Arial"/>
              <a:cs typeface="Arial"/>
              <a:sym typeface="Arial"/>
            </a:endParaRPr>
          </a:p>
          <a:p>
            <a:pPr indent="-336550" lvl="0" marL="457200" rtl="0" algn="l">
              <a:lnSpc>
                <a:spcPct val="115000"/>
              </a:lnSpc>
              <a:spcBef>
                <a:spcPts val="0"/>
              </a:spcBef>
              <a:spcAft>
                <a:spcPts val="0"/>
              </a:spcAft>
              <a:buClr>
                <a:srgbClr val="000000"/>
              </a:buClr>
              <a:buSzPts val="1700"/>
              <a:buFont typeface="Arial"/>
              <a:buChar char="●"/>
            </a:pPr>
            <a:r>
              <a:rPr b="1" lang="en" sz="1400">
                <a:solidFill>
                  <a:srgbClr val="000000"/>
                </a:solidFill>
                <a:latin typeface="Arial"/>
                <a:ea typeface="Arial"/>
                <a:cs typeface="Arial"/>
                <a:sym typeface="Arial"/>
              </a:rPr>
              <a:t>Objective 4.5: I</a:t>
            </a:r>
            <a:r>
              <a:rPr lang="en" sz="1400">
                <a:solidFill>
                  <a:srgbClr val="000000"/>
                </a:solidFill>
                <a:latin typeface="Arial"/>
                <a:ea typeface="Arial"/>
                <a:cs typeface="Arial"/>
                <a:sym typeface="Arial"/>
              </a:rPr>
              <a:t>ncrease accessibility to prenatal care as well as oral and behavioral health during the prenatal period in communities with members who face barriers to receiving prenatal care (e.g., immigration status) via mobile health units.</a:t>
            </a:r>
            <a:endParaRPr sz="1400">
              <a:solidFill>
                <a:srgbClr val="000000"/>
              </a:solidFill>
              <a:latin typeface="Arial"/>
              <a:ea typeface="Arial"/>
              <a:cs typeface="Arial"/>
              <a:sym typeface="Arial"/>
            </a:endParaRPr>
          </a:p>
          <a:p>
            <a:pPr indent="-317500" lvl="0" marL="457200" rtl="0" algn="l">
              <a:lnSpc>
                <a:spcPct val="115000"/>
              </a:lnSpc>
              <a:spcBef>
                <a:spcPts val="0"/>
              </a:spcBef>
              <a:spcAft>
                <a:spcPts val="0"/>
              </a:spcAft>
              <a:buClr>
                <a:srgbClr val="000000"/>
              </a:buClr>
              <a:buSzPts val="1400"/>
              <a:buFont typeface="Arial"/>
              <a:buChar char="●"/>
            </a:pPr>
            <a:r>
              <a:rPr b="1" lang="en" sz="1400">
                <a:solidFill>
                  <a:srgbClr val="000000"/>
                </a:solidFill>
                <a:latin typeface="Arial"/>
                <a:ea typeface="Arial"/>
                <a:cs typeface="Arial"/>
                <a:sym typeface="Arial"/>
              </a:rPr>
              <a:t>Objective 4.7</a:t>
            </a:r>
            <a:r>
              <a:rPr lang="en" sz="1400">
                <a:solidFill>
                  <a:srgbClr val="000000"/>
                </a:solidFill>
                <a:latin typeface="Arial"/>
                <a:ea typeface="Arial"/>
                <a:cs typeface="Arial"/>
                <a:sym typeface="Arial"/>
              </a:rPr>
              <a:t>: Implement effective bias training for all maternal health providers </a:t>
            </a:r>
            <a:r>
              <a:rPr lang="en" sz="1400">
                <a:solidFill>
                  <a:srgbClr val="000000"/>
                </a:solidFill>
                <a:latin typeface="Calibri"/>
                <a:ea typeface="Calibri"/>
                <a:cs typeface="Calibri"/>
                <a:sym typeface="Calibri"/>
              </a:rPr>
              <a:t>and require that bias training is ongoing throughout the provider's career .</a:t>
            </a:r>
            <a:endParaRPr sz="1400">
              <a:solidFill>
                <a:srgbClr val="000000"/>
              </a:solidFill>
              <a:latin typeface="Arial"/>
              <a:ea typeface="Arial"/>
              <a:cs typeface="Arial"/>
              <a:sym typeface="Arial"/>
            </a:endParaRPr>
          </a:p>
        </p:txBody>
      </p:sp>
      <p:sp>
        <p:nvSpPr>
          <p:cNvPr id="628" name="Google Shape;628;g2a5331d8766_0_53"/>
          <p:cNvSpPr txBox="1"/>
          <p:nvPr>
            <p:ph type="title"/>
          </p:nvPr>
        </p:nvSpPr>
        <p:spPr>
          <a:xfrm>
            <a:off x="727650" y="536550"/>
            <a:ext cx="7688700" cy="12024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sz="1700">
                <a:solidFill>
                  <a:schemeClr val="accent5"/>
                </a:solidFill>
              </a:rPr>
              <a:t>Goal 4: Ensure that the state of Maryland has a diverse, well-trained and accessible workforce of maternal health providers, advocates and support staff that represents the birthing community and offers services based on the principles of cultural humility, equity, and racial justice.</a:t>
            </a:r>
            <a:endParaRPr sz="100">
              <a:solidFill>
                <a:schemeClr val="accent5"/>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6"/>
          <p:cNvSpPr txBox="1"/>
          <p:nvPr>
            <p:ph type="title"/>
          </p:nvPr>
        </p:nvSpPr>
        <p:spPr>
          <a:xfrm>
            <a:off x="729450" y="1322450"/>
            <a:ext cx="7688400" cy="18768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600"/>
              <a:buNone/>
            </a:pPr>
            <a:r>
              <a:rPr lang="en"/>
              <a:t>Welcome + Opening Remarks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g2a5331d8766_0_58"/>
          <p:cNvSpPr txBox="1"/>
          <p:nvPr>
            <p:ph idx="1" type="body"/>
          </p:nvPr>
        </p:nvSpPr>
        <p:spPr>
          <a:xfrm>
            <a:off x="729450" y="1886250"/>
            <a:ext cx="7688700" cy="29352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200"/>
              </a:spcBef>
              <a:spcAft>
                <a:spcPts val="0"/>
              </a:spcAft>
              <a:buClr>
                <a:srgbClr val="000000"/>
              </a:buClr>
              <a:buSzPts val="1400"/>
              <a:buFont typeface="Arial"/>
              <a:buChar char="●"/>
            </a:pPr>
            <a:r>
              <a:rPr b="1" lang="en" sz="1400">
                <a:solidFill>
                  <a:srgbClr val="000000"/>
                </a:solidFill>
                <a:latin typeface="Arial"/>
                <a:ea typeface="Arial"/>
                <a:cs typeface="Arial"/>
                <a:sym typeface="Arial"/>
              </a:rPr>
              <a:t>Objective 4.6: </a:t>
            </a:r>
            <a:r>
              <a:rPr lang="en" sz="1400">
                <a:solidFill>
                  <a:srgbClr val="000000"/>
                </a:solidFill>
                <a:latin typeface="Arial"/>
                <a:ea typeface="Arial"/>
                <a:cs typeface="Arial"/>
                <a:sym typeface="Arial"/>
              </a:rPr>
              <a:t> Increase investment in workforce training and education opportunities to build a diverse maternal health workforce through:</a:t>
            </a:r>
            <a:endParaRPr sz="1400">
              <a:solidFill>
                <a:srgbClr val="000000"/>
              </a:solidFill>
              <a:latin typeface="Arial"/>
              <a:ea typeface="Arial"/>
              <a:cs typeface="Arial"/>
              <a:sym typeface="Arial"/>
            </a:endParaRPr>
          </a:p>
          <a:p>
            <a:pPr indent="-317500" lvl="1" marL="914400" rtl="0" algn="l">
              <a:lnSpc>
                <a:spcPct val="115000"/>
              </a:lnSpc>
              <a:spcBef>
                <a:spcPts val="0"/>
              </a:spcBef>
              <a:spcAft>
                <a:spcPts val="0"/>
              </a:spcAft>
              <a:buClr>
                <a:srgbClr val="000000"/>
              </a:buClr>
              <a:buSzPts val="1400"/>
              <a:buFont typeface="Arial"/>
              <a:buChar char="○"/>
            </a:pPr>
            <a:r>
              <a:rPr b="1" lang="en" sz="1400">
                <a:solidFill>
                  <a:srgbClr val="000000"/>
                </a:solidFill>
                <a:latin typeface="Arial"/>
                <a:ea typeface="Arial"/>
                <a:cs typeface="Arial"/>
                <a:sym typeface="Arial"/>
              </a:rPr>
              <a:t>Objective 4.6a</a:t>
            </a:r>
            <a:r>
              <a:rPr lang="en" sz="1400">
                <a:solidFill>
                  <a:srgbClr val="000000"/>
                </a:solidFill>
                <a:latin typeface="Arial"/>
                <a:ea typeface="Arial"/>
                <a:cs typeface="Arial"/>
                <a:sym typeface="Arial"/>
              </a:rPr>
              <a:t>: Establishing scholarships/financial incentives for training of black and brown certified midwives and OB/Gyn doctors</a:t>
            </a:r>
            <a:endParaRPr sz="1400">
              <a:solidFill>
                <a:srgbClr val="000000"/>
              </a:solidFill>
              <a:latin typeface="Arial"/>
              <a:ea typeface="Arial"/>
              <a:cs typeface="Arial"/>
              <a:sym typeface="Arial"/>
            </a:endParaRPr>
          </a:p>
          <a:p>
            <a:pPr indent="-317500" lvl="1" marL="914400" rtl="0" algn="l">
              <a:lnSpc>
                <a:spcPct val="115000"/>
              </a:lnSpc>
              <a:spcBef>
                <a:spcPts val="0"/>
              </a:spcBef>
              <a:spcAft>
                <a:spcPts val="0"/>
              </a:spcAft>
              <a:buClr>
                <a:srgbClr val="000000"/>
              </a:buClr>
              <a:buSzPts val="1400"/>
              <a:buFont typeface="Arial"/>
              <a:buChar char="○"/>
            </a:pPr>
            <a:r>
              <a:rPr b="1" lang="en" sz="1400">
                <a:solidFill>
                  <a:srgbClr val="000000"/>
                </a:solidFill>
                <a:latin typeface="Arial"/>
                <a:ea typeface="Arial"/>
                <a:cs typeface="Arial"/>
                <a:sym typeface="Arial"/>
              </a:rPr>
              <a:t>Objective 4.6b</a:t>
            </a:r>
            <a:r>
              <a:rPr lang="en" sz="1400">
                <a:solidFill>
                  <a:srgbClr val="000000"/>
                </a:solidFill>
                <a:latin typeface="Arial"/>
                <a:ea typeface="Arial"/>
                <a:cs typeface="Arial"/>
                <a:sym typeface="Arial"/>
              </a:rPr>
              <a:t>: Increasing the number of Black and Brown medical trainees in State funded institutions and organizations</a:t>
            </a:r>
            <a:endParaRPr sz="1400">
              <a:solidFill>
                <a:srgbClr val="000000"/>
              </a:solidFill>
              <a:latin typeface="Arial"/>
              <a:ea typeface="Arial"/>
              <a:cs typeface="Arial"/>
              <a:sym typeface="Arial"/>
            </a:endParaRPr>
          </a:p>
          <a:p>
            <a:pPr indent="-317500" lvl="1" marL="914400" rtl="0" algn="l">
              <a:lnSpc>
                <a:spcPct val="115000"/>
              </a:lnSpc>
              <a:spcBef>
                <a:spcPts val="0"/>
              </a:spcBef>
              <a:spcAft>
                <a:spcPts val="0"/>
              </a:spcAft>
              <a:buClr>
                <a:srgbClr val="000000"/>
              </a:buClr>
              <a:buSzPts val="1400"/>
              <a:buFont typeface="Arial"/>
              <a:buChar char="○"/>
            </a:pPr>
            <a:r>
              <a:rPr b="1" lang="en" sz="1400">
                <a:solidFill>
                  <a:srgbClr val="000000"/>
                </a:solidFill>
                <a:latin typeface="Arial"/>
                <a:ea typeface="Arial"/>
                <a:cs typeface="Arial"/>
                <a:sym typeface="Arial"/>
              </a:rPr>
              <a:t>Objective 4.6c</a:t>
            </a:r>
            <a:r>
              <a:rPr lang="en" sz="1400">
                <a:solidFill>
                  <a:srgbClr val="000000"/>
                </a:solidFill>
                <a:latin typeface="Arial"/>
                <a:ea typeface="Arial"/>
                <a:cs typeface="Arial"/>
                <a:sym typeface="Arial"/>
              </a:rPr>
              <a:t>: Partnering with existing STEM programs for historically underrepresented learners to increase exposure to careers in Women's Health</a:t>
            </a:r>
            <a:endParaRPr b="1" sz="1400">
              <a:solidFill>
                <a:srgbClr val="000000"/>
              </a:solidFill>
              <a:latin typeface="Arial"/>
              <a:ea typeface="Arial"/>
              <a:cs typeface="Arial"/>
              <a:sym typeface="Arial"/>
            </a:endParaRPr>
          </a:p>
        </p:txBody>
      </p:sp>
      <p:sp>
        <p:nvSpPr>
          <p:cNvPr id="634" name="Google Shape;634;g2a5331d8766_0_58"/>
          <p:cNvSpPr txBox="1"/>
          <p:nvPr>
            <p:ph type="title"/>
          </p:nvPr>
        </p:nvSpPr>
        <p:spPr>
          <a:xfrm>
            <a:off x="727650" y="536550"/>
            <a:ext cx="7688700" cy="12024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sz="1700">
                <a:solidFill>
                  <a:schemeClr val="accent5"/>
                </a:solidFill>
              </a:rPr>
              <a:t>Goal 4: Ensure that the state of Maryland has a diverse, well-trained and accessible workforce of maternal health providers, advocates and support staff that represents the birthing community and offers services based on the principles of cultural humility, equity, and racial justice.</a:t>
            </a:r>
            <a:endParaRPr sz="100">
              <a:solidFill>
                <a:schemeClr val="accent5"/>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g2a5331d8766_0_63"/>
          <p:cNvSpPr txBox="1"/>
          <p:nvPr>
            <p:ph idx="1" type="body"/>
          </p:nvPr>
        </p:nvSpPr>
        <p:spPr>
          <a:xfrm>
            <a:off x="729450" y="1886250"/>
            <a:ext cx="7688700" cy="29352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200"/>
              </a:spcBef>
              <a:spcAft>
                <a:spcPts val="0"/>
              </a:spcAft>
              <a:buClr>
                <a:srgbClr val="000000"/>
              </a:buClr>
              <a:buSzPts val="1400"/>
              <a:buFont typeface="Arial"/>
              <a:buChar char="●"/>
            </a:pPr>
            <a:r>
              <a:rPr b="1" lang="en" sz="1400">
                <a:solidFill>
                  <a:srgbClr val="000000"/>
                </a:solidFill>
                <a:latin typeface="Arial"/>
                <a:ea typeface="Arial"/>
                <a:cs typeface="Arial"/>
                <a:sym typeface="Arial"/>
              </a:rPr>
              <a:t>Objective 4.8</a:t>
            </a:r>
            <a:r>
              <a:rPr lang="en" sz="1400">
                <a:solidFill>
                  <a:srgbClr val="000000"/>
                </a:solidFill>
                <a:latin typeface="Arial"/>
                <a:ea typeface="Arial"/>
                <a:cs typeface="Arial"/>
                <a:sym typeface="Arial"/>
              </a:rPr>
              <a:t>: Increase the number of mental health and substance use disorder providers available to assist and support birthing persons and their families across the state</a:t>
            </a:r>
            <a:endParaRPr sz="1400">
              <a:solidFill>
                <a:srgbClr val="000000"/>
              </a:solidFill>
              <a:latin typeface="Arial"/>
              <a:ea typeface="Arial"/>
              <a:cs typeface="Arial"/>
              <a:sym typeface="Arial"/>
            </a:endParaRPr>
          </a:p>
          <a:p>
            <a:pPr indent="-317500" lvl="0" marL="457200" rtl="0" algn="l">
              <a:lnSpc>
                <a:spcPct val="115000"/>
              </a:lnSpc>
              <a:spcBef>
                <a:spcPts val="0"/>
              </a:spcBef>
              <a:spcAft>
                <a:spcPts val="0"/>
              </a:spcAft>
              <a:buClr>
                <a:srgbClr val="000000"/>
              </a:buClr>
              <a:buSzPts val="1400"/>
              <a:buFont typeface="Arial"/>
              <a:buChar char="●"/>
            </a:pPr>
            <a:r>
              <a:rPr b="1" lang="en" sz="1400">
                <a:solidFill>
                  <a:srgbClr val="000000"/>
                </a:solidFill>
                <a:latin typeface="Arial"/>
                <a:ea typeface="Arial"/>
                <a:cs typeface="Arial"/>
                <a:sym typeface="Arial"/>
              </a:rPr>
              <a:t>Objective 4.9</a:t>
            </a:r>
            <a:r>
              <a:rPr lang="en" sz="1400">
                <a:solidFill>
                  <a:srgbClr val="000000"/>
                </a:solidFill>
                <a:latin typeface="Arial"/>
                <a:ea typeface="Arial"/>
                <a:cs typeface="Arial"/>
                <a:sym typeface="Arial"/>
              </a:rPr>
              <a:t>: Establish a robust community health worker workforce to assist and support birthing persons and their families across the state</a:t>
            </a:r>
            <a:endParaRPr sz="1400">
              <a:solidFill>
                <a:srgbClr val="000000"/>
              </a:solidFill>
              <a:latin typeface="Arial"/>
              <a:ea typeface="Arial"/>
              <a:cs typeface="Arial"/>
              <a:sym typeface="Arial"/>
            </a:endParaRPr>
          </a:p>
          <a:p>
            <a:pPr indent="-317500" lvl="0" marL="457200" rtl="0" algn="l">
              <a:lnSpc>
                <a:spcPct val="115000"/>
              </a:lnSpc>
              <a:spcBef>
                <a:spcPts val="0"/>
              </a:spcBef>
              <a:spcAft>
                <a:spcPts val="0"/>
              </a:spcAft>
              <a:buClr>
                <a:srgbClr val="000000"/>
              </a:buClr>
              <a:buSzPts val="1400"/>
              <a:buFont typeface="Arial"/>
              <a:buChar char="●"/>
            </a:pPr>
            <a:r>
              <a:rPr b="1" lang="en" sz="1400">
                <a:solidFill>
                  <a:srgbClr val="000000"/>
                </a:solidFill>
                <a:latin typeface="Arial"/>
                <a:ea typeface="Arial"/>
                <a:cs typeface="Arial"/>
                <a:sym typeface="Arial"/>
              </a:rPr>
              <a:t>Objective 4.10</a:t>
            </a:r>
            <a:r>
              <a:rPr lang="en" sz="1400">
                <a:solidFill>
                  <a:srgbClr val="000000"/>
                </a:solidFill>
                <a:latin typeface="Arial"/>
                <a:ea typeface="Arial"/>
                <a:cs typeface="Arial"/>
                <a:sym typeface="Arial"/>
              </a:rPr>
              <a:t>: Ensure the availability of high-quality, culturally responsive interpreter services for every birthing person who needs an interpreter, and support livable compensation and/or reimbursement rates for interpreters</a:t>
            </a:r>
            <a:endParaRPr sz="1400">
              <a:solidFill>
                <a:srgbClr val="000000"/>
              </a:solidFill>
              <a:latin typeface="Arial"/>
              <a:ea typeface="Arial"/>
              <a:cs typeface="Arial"/>
              <a:sym typeface="Arial"/>
            </a:endParaRPr>
          </a:p>
          <a:p>
            <a:pPr indent="-317500" lvl="0" marL="457200" rtl="0" algn="l">
              <a:lnSpc>
                <a:spcPct val="115000"/>
              </a:lnSpc>
              <a:spcBef>
                <a:spcPts val="0"/>
              </a:spcBef>
              <a:spcAft>
                <a:spcPts val="0"/>
              </a:spcAft>
              <a:buClr>
                <a:srgbClr val="000000"/>
              </a:buClr>
              <a:buSzPts val="1400"/>
              <a:buFont typeface="Arial"/>
              <a:buChar char="●"/>
            </a:pPr>
            <a:r>
              <a:rPr b="1" lang="en" sz="1400">
                <a:solidFill>
                  <a:srgbClr val="000000"/>
                </a:solidFill>
                <a:latin typeface="Arial"/>
                <a:ea typeface="Arial"/>
                <a:cs typeface="Arial"/>
                <a:sym typeface="Arial"/>
              </a:rPr>
              <a:t>Objective 4.11</a:t>
            </a:r>
            <a:r>
              <a:rPr lang="en" sz="1400">
                <a:solidFill>
                  <a:srgbClr val="000000"/>
                </a:solidFill>
                <a:latin typeface="Arial"/>
                <a:ea typeface="Arial"/>
                <a:cs typeface="Arial"/>
                <a:sym typeface="Arial"/>
              </a:rPr>
              <a:t>: Use data to identify prenatal and perinatal “care deserts” and staff additional maternal health providers to those communities</a:t>
            </a:r>
            <a:endParaRPr b="1" sz="1400">
              <a:solidFill>
                <a:srgbClr val="000000"/>
              </a:solidFill>
              <a:latin typeface="Arial"/>
              <a:ea typeface="Arial"/>
              <a:cs typeface="Arial"/>
              <a:sym typeface="Arial"/>
            </a:endParaRPr>
          </a:p>
        </p:txBody>
      </p:sp>
      <p:sp>
        <p:nvSpPr>
          <p:cNvPr id="640" name="Google Shape;640;g2a5331d8766_0_63"/>
          <p:cNvSpPr txBox="1"/>
          <p:nvPr>
            <p:ph type="title"/>
          </p:nvPr>
        </p:nvSpPr>
        <p:spPr>
          <a:xfrm>
            <a:off x="727650" y="536550"/>
            <a:ext cx="7688700" cy="12024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sz="1700">
                <a:solidFill>
                  <a:schemeClr val="accent5"/>
                </a:solidFill>
              </a:rPr>
              <a:t>Goal 4: Ensure that the state of Maryland has a diverse, well-trained and accessible workforce of maternal health providers, advocates and support staff that represents the birthing community and offers services based on the principles of cultural humility, equity, and racial justice.</a:t>
            </a:r>
            <a:endParaRPr sz="100">
              <a:solidFill>
                <a:schemeClr val="accent5"/>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g2a5331d8766_0_68"/>
          <p:cNvSpPr txBox="1"/>
          <p:nvPr>
            <p:ph idx="1" type="body"/>
          </p:nvPr>
        </p:nvSpPr>
        <p:spPr>
          <a:xfrm>
            <a:off x="729450" y="1453800"/>
            <a:ext cx="7688700" cy="33675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1200"/>
              </a:spcBef>
              <a:spcAft>
                <a:spcPts val="0"/>
              </a:spcAft>
              <a:buClr>
                <a:srgbClr val="000000"/>
              </a:buClr>
              <a:buSzPts val="1300"/>
              <a:buFont typeface="Arial"/>
              <a:buChar char="●"/>
            </a:pPr>
            <a:r>
              <a:rPr b="1" lang="en">
                <a:solidFill>
                  <a:srgbClr val="000000"/>
                </a:solidFill>
                <a:latin typeface="Arial"/>
                <a:ea typeface="Arial"/>
                <a:cs typeface="Arial"/>
                <a:sym typeface="Arial"/>
              </a:rPr>
              <a:t>Objective 5.1</a:t>
            </a:r>
            <a:r>
              <a:rPr lang="en">
                <a:solidFill>
                  <a:srgbClr val="000000"/>
                </a:solidFill>
                <a:latin typeface="Arial"/>
                <a:ea typeface="Arial"/>
                <a:cs typeface="Arial"/>
                <a:sym typeface="Arial"/>
              </a:rPr>
              <a:t>: Strive for better reimbursement management and require appropriate reimbursement for insurance-based practitioners</a:t>
            </a:r>
            <a:endParaRPr>
              <a:solidFill>
                <a:srgbClr val="000000"/>
              </a:solidFill>
              <a:latin typeface="Arial"/>
              <a:ea typeface="Arial"/>
              <a:cs typeface="Arial"/>
              <a:sym typeface="Arial"/>
            </a:endParaRPr>
          </a:p>
          <a:p>
            <a:pPr indent="-311150" lvl="0" marL="457200" rtl="0" algn="l">
              <a:lnSpc>
                <a:spcPct val="115000"/>
              </a:lnSpc>
              <a:spcBef>
                <a:spcPts val="0"/>
              </a:spcBef>
              <a:spcAft>
                <a:spcPts val="0"/>
              </a:spcAft>
              <a:buClr>
                <a:srgbClr val="000000"/>
              </a:buClr>
              <a:buSzPts val="1300"/>
              <a:buFont typeface="Arial"/>
              <a:buChar char="●"/>
            </a:pPr>
            <a:r>
              <a:rPr b="1" lang="en">
                <a:solidFill>
                  <a:srgbClr val="000000"/>
                </a:solidFill>
                <a:latin typeface="Arial"/>
                <a:ea typeface="Arial"/>
                <a:cs typeface="Arial"/>
                <a:sym typeface="Arial"/>
              </a:rPr>
              <a:t>Objective 5.2</a:t>
            </a:r>
            <a:r>
              <a:rPr lang="en">
                <a:solidFill>
                  <a:srgbClr val="000000"/>
                </a:solidFill>
                <a:latin typeface="Arial"/>
                <a:ea typeface="Arial"/>
                <a:cs typeface="Arial"/>
                <a:sym typeface="Arial"/>
              </a:rPr>
              <a:t>: Ensure equitable distribution of funding streams in maternal health programs</a:t>
            </a:r>
            <a:endParaRPr>
              <a:solidFill>
                <a:srgbClr val="000000"/>
              </a:solidFill>
              <a:latin typeface="Arial"/>
              <a:ea typeface="Arial"/>
              <a:cs typeface="Arial"/>
              <a:sym typeface="Arial"/>
            </a:endParaRPr>
          </a:p>
          <a:p>
            <a:pPr indent="-311150" lvl="0" marL="457200" rtl="0" algn="l">
              <a:lnSpc>
                <a:spcPct val="115000"/>
              </a:lnSpc>
              <a:spcBef>
                <a:spcPts val="0"/>
              </a:spcBef>
              <a:spcAft>
                <a:spcPts val="0"/>
              </a:spcAft>
              <a:buClr>
                <a:srgbClr val="000000"/>
              </a:buClr>
              <a:buSzPts val="1300"/>
              <a:buFont typeface="Arial"/>
              <a:buChar char="●"/>
            </a:pPr>
            <a:r>
              <a:rPr b="1" lang="en">
                <a:solidFill>
                  <a:srgbClr val="000000"/>
                </a:solidFill>
                <a:latin typeface="Arial"/>
                <a:ea typeface="Arial"/>
                <a:cs typeface="Arial"/>
                <a:sym typeface="Arial"/>
              </a:rPr>
              <a:t>Objective 5.3</a:t>
            </a:r>
            <a:r>
              <a:rPr lang="en">
                <a:solidFill>
                  <a:srgbClr val="000000"/>
                </a:solidFill>
                <a:latin typeface="Arial"/>
                <a:ea typeface="Arial"/>
                <a:cs typeface="Arial"/>
                <a:sym typeface="Arial"/>
              </a:rPr>
              <a:t>: Establish sustainable sources of funding for key programs and initiatives in maternal health, including funding for:</a:t>
            </a:r>
            <a:endParaRPr>
              <a:solidFill>
                <a:srgbClr val="000000"/>
              </a:solidFill>
              <a:latin typeface="Arial"/>
              <a:ea typeface="Arial"/>
              <a:cs typeface="Arial"/>
              <a:sym typeface="Arial"/>
            </a:endParaRPr>
          </a:p>
          <a:p>
            <a:pPr indent="-311150" lvl="1" marL="914400" rtl="0" algn="l">
              <a:lnSpc>
                <a:spcPct val="115000"/>
              </a:lnSpc>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Community practitioners to provide holistic services</a:t>
            </a:r>
            <a:endParaRPr sz="1300">
              <a:solidFill>
                <a:srgbClr val="000000"/>
              </a:solidFill>
              <a:latin typeface="Arial"/>
              <a:ea typeface="Arial"/>
              <a:cs typeface="Arial"/>
              <a:sym typeface="Arial"/>
            </a:endParaRPr>
          </a:p>
          <a:p>
            <a:pPr indent="-311150" lvl="1" marL="914400" rtl="0" algn="l">
              <a:lnSpc>
                <a:spcPct val="115000"/>
              </a:lnSpc>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Training and certifications that increase knowledge and understanding of perinatal mood and anxiety disorders, such as those offered by the Postpartum Support International, the Shades of Blue Project, the Seleni Institute, and others.</a:t>
            </a:r>
            <a:endParaRPr sz="1300">
              <a:solidFill>
                <a:srgbClr val="000000"/>
              </a:solidFill>
              <a:latin typeface="Arial"/>
              <a:ea typeface="Arial"/>
              <a:cs typeface="Arial"/>
              <a:sym typeface="Arial"/>
            </a:endParaRPr>
          </a:p>
          <a:p>
            <a:pPr indent="-311150" lvl="1" marL="914400" rtl="0" algn="l">
              <a:lnSpc>
                <a:spcPct val="115000"/>
              </a:lnSpc>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CBOs and not just medical systems or non-profits</a:t>
            </a:r>
            <a:endParaRPr sz="1300">
              <a:solidFill>
                <a:srgbClr val="000000"/>
              </a:solidFill>
              <a:latin typeface="Arial"/>
              <a:ea typeface="Arial"/>
              <a:cs typeface="Arial"/>
              <a:sym typeface="Arial"/>
            </a:endParaRPr>
          </a:p>
          <a:p>
            <a:pPr indent="-311150" lvl="1" marL="914400" rtl="0" algn="l">
              <a:lnSpc>
                <a:spcPct val="115000"/>
              </a:lnSpc>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To assist birthing persons with healthcare costs beyond the hospital</a:t>
            </a:r>
            <a:endParaRPr sz="1300">
              <a:solidFill>
                <a:srgbClr val="000000"/>
              </a:solidFill>
              <a:latin typeface="Arial"/>
              <a:ea typeface="Arial"/>
              <a:cs typeface="Arial"/>
              <a:sym typeface="Arial"/>
            </a:endParaRPr>
          </a:p>
          <a:p>
            <a:pPr indent="-311150" lvl="0" marL="457200" rtl="0" algn="l">
              <a:lnSpc>
                <a:spcPct val="115000"/>
              </a:lnSpc>
              <a:spcBef>
                <a:spcPts val="0"/>
              </a:spcBef>
              <a:spcAft>
                <a:spcPts val="0"/>
              </a:spcAft>
              <a:buClr>
                <a:srgbClr val="000000"/>
              </a:buClr>
              <a:buSzPts val="1300"/>
              <a:buFont typeface="Arial"/>
              <a:buChar char="●"/>
            </a:pPr>
            <a:r>
              <a:rPr b="1" lang="en">
                <a:solidFill>
                  <a:srgbClr val="000000"/>
                </a:solidFill>
                <a:latin typeface="Arial"/>
                <a:ea typeface="Arial"/>
                <a:cs typeface="Arial"/>
                <a:sym typeface="Arial"/>
              </a:rPr>
              <a:t>Objective 5.4</a:t>
            </a:r>
            <a:r>
              <a:rPr lang="en">
                <a:solidFill>
                  <a:srgbClr val="000000"/>
                </a:solidFill>
                <a:latin typeface="Arial"/>
                <a:ea typeface="Arial"/>
                <a:cs typeface="Arial"/>
                <a:sym typeface="Arial"/>
              </a:rPr>
              <a:t>: Provide financial accountability mechanisms for money spent and work done on maternal health programs and initiatives</a:t>
            </a:r>
            <a:endParaRPr b="1">
              <a:solidFill>
                <a:srgbClr val="000000"/>
              </a:solidFill>
              <a:latin typeface="Arial"/>
              <a:ea typeface="Arial"/>
              <a:cs typeface="Arial"/>
              <a:sym typeface="Arial"/>
            </a:endParaRPr>
          </a:p>
        </p:txBody>
      </p:sp>
      <p:sp>
        <p:nvSpPr>
          <p:cNvPr id="646" name="Google Shape;646;g2a5331d8766_0_68"/>
          <p:cNvSpPr txBox="1"/>
          <p:nvPr>
            <p:ph type="title"/>
          </p:nvPr>
        </p:nvSpPr>
        <p:spPr>
          <a:xfrm>
            <a:off x="727650" y="384150"/>
            <a:ext cx="7688700" cy="816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sz="2300"/>
              <a:t>Goal 5: Develop equitable and sustainable sources of funding for maternal health programs and initiatives </a:t>
            </a: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30c59c30e67_0_0"/>
          <p:cNvSpPr txBox="1"/>
          <p:nvPr>
            <p:ph type="title"/>
          </p:nvPr>
        </p:nvSpPr>
        <p:spPr>
          <a:xfrm>
            <a:off x="729450" y="1322450"/>
            <a:ext cx="7688400" cy="18768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600"/>
              <a:buNone/>
            </a:pPr>
            <a:r>
              <a:rPr lang="en"/>
              <a:t>Introduction of New Members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2c93f0265e3_0_262"/>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lt1"/>
              </a:buClr>
              <a:buSzPts val="3600"/>
              <a:buNone/>
            </a:pPr>
            <a:r>
              <a:rPr lang="en"/>
              <a:t>Strategic Plan 2.0 Revisions</a:t>
            </a:r>
            <a:endParaRPr/>
          </a:p>
          <a:p>
            <a:pPr indent="0" lvl="0" marL="0" rtl="0" algn="l">
              <a:lnSpc>
                <a:spcPct val="100000"/>
              </a:lnSpc>
              <a:spcBef>
                <a:spcPts val="0"/>
              </a:spcBef>
              <a:spcAft>
                <a:spcPts val="0"/>
              </a:spcAft>
              <a:buSzPts val="3600"/>
              <a:buNone/>
            </a:pPr>
            <a:r>
              <a:t/>
            </a:r>
            <a:endParaRPr b="0" sz="4311">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g30c59c30e67_0_4"/>
          <p:cNvSpPr txBox="1"/>
          <p:nvPr>
            <p:ph type="title"/>
          </p:nvPr>
        </p:nvSpPr>
        <p:spPr>
          <a:xfrm>
            <a:off x="729450" y="864300"/>
            <a:ext cx="7021200" cy="29850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3600"/>
              <a:buNone/>
            </a:pPr>
            <a:r>
              <a:rPr lang="en"/>
              <a:t>Goal of Strategic Plan 2.0 Revision Process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g2c93f0265e3_0_131"/>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Overview of the Project</a:t>
            </a:r>
            <a:endParaRPr/>
          </a:p>
        </p:txBody>
      </p:sp>
      <p:sp>
        <p:nvSpPr>
          <p:cNvPr id="328" name="Google Shape;328;g2c93f0265e3_0_131"/>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SzPts val="2400"/>
              <a:buChar char="●"/>
            </a:pPr>
            <a:r>
              <a:rPr lang="en" sz="2400"/>
              <a:t>MDMOM 2.0 funded from 2023-2028</a:t>
            </a:r>
            <a:endParaRPr sz="2400"/>
          </a:p>
          <a:p>
            <a:pPr indent="-381000" lvl="1" marL="914400" rtl="0" algn="l">
              <a:lnSpc>
                <a:spcPct val="115000"/>
              </a:lnSpc>
              <a:spcBef>
                <a:spcPts val="0"/>
              </a:spcBef>
              <a:spcAft>
                <a:spcPts val="0"/>
              </a:spcAft>
              <a:buSzPts val="2400"/>
              <a:buChar char="○"/>
            </a:pPr>
            <a:r>
              <a:rPr i="1" lang="en" sz="2400"/>
              <a:t>Currently in Year 2 (Sept 2024-Sept 2025)</a:t>
            </a:r>
            <a:endParaRPr i="1" sz="2400"/>
          </a:p>
          <a:p>
            <a:pPr indent="-381000" lvl="0" marL="457200" rtl="0" algn="l">
              <a:lnSpc>
                <a:spcPct val="115000"/>
              </a:lnSpc>
              <a:spcBef>
                <a:spcPts val="0"/>
              </a:spcBef>
              <a:spcAft>
                <a:spcPts val="0"/>
              </a:spcAft>
              <a:buSzPts val="2400"/>
              <a:buChar char="●"/>
            </a:pPr>
            <a:r>
              <a:rPr lang="en" sz="2400"/>
              <a:t>Required by HRSA as part of MDMOM 2.0 to prepare revised strategic plan (Strategic Plan 2.0)</a:t>
            </a:r>
            <a:endParaRPr sz="2400"/>
          </a:p>
          <a:p>
            <a:pPr indent="-381000" lvl="0" marL="457200" rtl="0" algn="l">
              <a:lnSpc>
                <a:spcPct val="115000"/>
              </a:lnSpc>
              <a:spcBef>
                <a:spcPts val="0"/>
              </a:spcBef>
              <a:spcAft>
                <a:spcPts val="0"/>
              </a:spcAft>
              <a:buSzPts val="2400"/>
              <a:buChar char="●"/>
            </a:pPr>
            <a:r>
              <a:rPr lang="en" sz="2400"/>
              <a:t>Ongoing Task Force discussion</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