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25"/>
  </p:notes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70" r:id="rId10"/>
    <p:sldId id="271" r:id="rId11"/>
    <p:sldId id="272" r:id="rId12"/>
    <p:sldId id="273" r:id="rId13"/>
    <p:sldId id="274" r:id="rId14"/>
    <p:sldId id="275" r:id="rId15"/>
    <p:sldId id="277" r:id="rId16"/>
    <p:sldId id="279" r:id="rId17"/>
    <p:sldId id="280" r:id="rId18"/>
    <p:sldId id="281" r:id="rId19"/>
    <p:sldId id="282" r:id="rId20"/>
    <p:sldId id="283" r:id="rId21"/>
    <p:sldId id="284" r:id="rId22"/>
    <p:sldId id="285" r:id="rId23"/>
    <p:sldId id="286" r:id="rId24"/>
  </p:sldIdLst>
  <p:sldSz cx="9144000" cy="5143500" type="screen16x9"/>
  <p:notesSz cx="6858000" cy="9144000"/>
  <p:embeddedFontLst>
    <p:embeddedFont>
      <p:font typeface="Lato" panose="020F0502020204030203" pitchFamily="34" charset="0"/>
      <p:regular r:id="rId26"/>
      <p:bold r:id="rId27"/>
      <p:italic r:id="rId28"/>
      <p:boldItalic r:id="rId29"/>
    </p:embeddedFont>
    <p:embeddedFont>
      <p:font typeface="Noto Sans Symbols" pitchFamily="2" charset="0"/>
      <p:regular r:id="rId30"/>
      <p:bold r:id="rId31"/>
    </p:embeddedFont>
    <p:embeddedFont>
      <p:font typeface="Raleway" pitchFamily="2" charset="77"/>
      <p:regular r:id="rId32"/>
      <p:bold r:id="rId33"/>
      <p:italic r:id="rId34"/>
      <p:boldItalic r:id="rId3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82" roundtripDataSignature="AMtx7mgOgSCHYrauWWOKDwzrz1DFE/i5A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AFD4FC8-3242-4CDF-B8DA-538C5A09E3F0}">
  <a:tblStyle styleId="{0AFD4FC8-3242-4CDF-B8DA-538C5A09E3F0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438"/>
    <p:restoredTop sz="94665"/>
  </p:normalViewPr>
  <p:slideViewPr>
    <p:cSldViewPr snapToGrid="0">
      <p:cViewPr varScale="1">
        <p:scale>
          <a:sx n="115" d="100"/>
          <a:sy n="115" d="100"/>
        </p:scale>
        <p:origin x="200" y="64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1.fntdata"/><Relationship Id="rId21" Type="http://schemas.openxmlformats.org/officeDocument/2006/relationships/slide" Target="slides/slide20.xml"/><Relationship Id="rId34" Type="http://schemas.openxmlformats.org/officeDocument/2006/relationships/font" Target="fonts/font9.fntdata"/><Relationship Id="rId8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33" Type="http://schemas.openxmlformats.org/officeDocument/2006/relationships/font" Target="fonts/font8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4.fntdata"/><Relationship Id="rId83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font" Target="fonts/font7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font" Target="fonts/font3.fntdata"/><Relationship Id="rId82" Type="http://customschemas.google.com/relationships/presentationmetadata" Target="meta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6.fntdata"/><Relationship Id="rId86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2.fntdata"/><Relationship Id="rId30" Type="http://schemas.openxmlformats.org/officeDocument/2006/relationships/font" Target="fonts/font5.fntdata"/><Relationship Id="rId35" Type="http://schemas.openxmlformats.org/officeDocument/2006/relationships/font" Target="fonts/font10.fntdata"/><Relationship Id="rId8" Type="http://schemas.openxmlformats.org/officeDocument/2006/relationships/slide" Target="slides/slide7.xml"/><Relationship Id="rId85" Type="http://schemas.openxmlformats.org/officeDocument/2006/relationships/theme" Target="theme/theme1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" name="Google Shape;9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2c93f0265e3_0_5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6" name="Google Shape;186;g2c93f0265e3_0_5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g2c93f0265e3_0_5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2" name="Google Shape;192;g2c93f0265e3_0_5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2c93f0265e3_0_5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8" name="Google Shape;198;g2c93f0265e3_0_5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g2c93f0265e3_0_1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4" name="Google Shape;204;g2c93f0265e3_0_1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g34d6109c8fe_0_1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9" name="Google Shape;209;g34d6109c8fe_0_1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g2a5331d8766_0_1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21" name="Google Shape;221;g2a5331d8766_0_1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g34d6109c8fe_0_1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2" name="Google Shape;232;g34d6109c8fe_0_1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g34d6109c8fe_0_1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7" name="Google Shape;237;g34d6109c8fe_0_1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g34d6109c8fe_0_1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3" name="Google Shape;243;g34d6109c8fe_0_1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g34d6109c8fe_0_1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9" name="Google Shape;249;g34d6109c8fe_0_1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1" name="Google Shape;11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55" name="Google Shape;255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g34d6109c8fe_0_1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0" name="Google Shape;260;g34d6109c8fe_0_1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g30c59c30e67_0_3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66" name="Google Shape;266;g30c59c30e67_0_3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71" name="Google Shape;271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7" name="Google Shape;117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3" name="Google Shape;123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30c59c30e6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8" name="Google Shape;128;g30c59c30e67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2c93f0265e3_0_2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3" name="Google Shape;133;g2c93f0265e3_0_2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30c59c30e67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8" name="Google Shape;138;g30c59c30e67_0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2c93f0265e3_0_1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3" name="Google Shape;143;g2c93f0265e3_0_1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2c93f0265e3_0_2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2" name="Google Shape;172;g2c93f0265e3_0_26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lt2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4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1" name="Google Shape;11;p14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2" name="Google Shape;12;p1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13;p1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4" name="Google Shape;14;p14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5" name="Google Shape;15;p14"/>
          <p:cNvSpPr txBox="1">
            <a:spLocks noGrp="1"/>
          </p:cNvSpPr>
          <p:nvPr>
            <p:ph type="subTitle" idx="1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6" name="Google Shape;16;p14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dk1"/>
        </a:solidFill>
        <a:effectLst/>
      </p:bgPr>
    </p:bg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23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75" name="Google Shape;75;p2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6" name="Google Shape;76;p2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7" name="Google Shape;77;p23"/>
          <p:cNvSpPr txBox="1">
            <a:spLocks noGrp="1"/>
          </p:cNvSpPr>
          <p:nvPr>
            <p:ph type="title" hasCustomPrompt="1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8" name="Google Shape;78;p23"/>
          <p:cNvSpPr txBox="1">
            <a:spLocks noGrp="1"/>
          </p:cNvSpPr>
          <p:nvPr>
            <p:ph type="body" idx="1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marL="914400" lvl="1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marL="1371600" lvl="2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marL="1828800" lvl="3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marL="2286000" lvl="4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marL="2743200" lvl="5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marL="3200400" lvl="6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marL="3657600" lvl="7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marL="4114800" lvl="8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9" name="Google Shape;79;p23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4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andard">
  <p:cSld name="Standard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30c59c30e67_0_238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g30c59c30e67_0_238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62626"/>
              </a:buClr>
              <a:buSzPts val="2800"/>
              <a:buChar char="•"/>
              <a:defRPr>
                <a:solidFill>
                  <a:srgbClr val="262626"/>
                </a:solidFill>
              </a:defRPr>
            </a:lvl1pPr>
            <a:lvl2pPr marL="91440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2400"/>
              <a:buChar char="•"/>
              <a:defRPr>
                <a:solidFill>
                  <a:srgbClr val="262626"/>
                </a:solidFill>
              </a:defRPr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2400"/>
              <a:buChar char="•"/>
              <a:defRPr>
                <a:solidFill>
                  <a:srgbClr val="262626"/>
                </a:solidFill>
              </a:defRPr>
            </a:lvl3pPr>
            <a:lvl4pPr marL="1828800" lvl="3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2400"/>
              <a:buChar char="•"/>
              <a:defRPr>
                <a:solidFill>
                  <a:srgbClr val="262626"/>
                </a:solidFill>
              </a:defRPr>
            </a:lvl4pPr>
            <a:lvl5pPr marL="2286000" lvl="4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2400"/>
              <a:buChar char="•"/>
              <a:defRPr>
                <a:solidFill>
                  <a:srgbClr val="262626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5" name="Google Shape;85;g30c59c30e67_0_238"/>
          <p:cNvSpPr txBox="1">
            <a:spLocks noGrp="1"/>
          </p:cNvSpPr>
          <p:nvPr>
            <p:ph type="sldNum" idx="12"/>
          </p:nvPr>
        </p:nvSpPr>
        <p:spPr>
          <a:xfrm>
            <a:off x="577712" y="4614371"/>
            <a:ext cx="4992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86" name="Google Shape;86;g30c59c30e67_0_238"/>
          <p:cNvSpPr txBox="1">
            <a:spLocks noGrp="1"/>
          </p:cNvSpPr>
          <p:nvPr>
            <p:ph type="body" idx="2"/>
          </p:nvPr>
        </p:nvSpPr>
        <p:spPr>
          <a:xfrm>
            <a:off x="628650" y="273844"/>
            <a:ext cx="7886700" cy="33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F7F7F"/>
              </a:buClr>
              <a:buSzPts val="2000"/>
              <a:buNone/>
              <a:defRPr sz="2000" i="1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87" name="Google Shape;87;g30c59c30e67_0_238"/>
          <p:cNvCxnSpPr/>
          <p:nvPr/>
        </p:nvCxnSpPr>
        <p:spPr>
          <a:xfrm>
            <a:off x="739036" y="1045636"/>
            <a:ext cx="8405100" cy="0"/>
          </a:xfrm>
          <a:prstGeom prst="straightConnector1">
            <a:avLst/>
          </a:prstGeom>
          <a:noFill/>
          <a:ln w="28575" cap="flat" cmpd="sng">
            <a:solidFill>
              <a:srgbClr val="C40E3E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5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9" name="Google Shape;19;p15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20" name="Google Shape;20;p1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Google Shape;21;p1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2" name="Google Shape;22;p15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23" name="Google Shape;23;p15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24" name="Google Shape;24;p15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oogle Shape;26;p17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27" name="Google Shape;27;p1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" name="Google Shape;28;p1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9" name="Google Shape;29;p17"/>
          <p:cNvSpPr txBox="1">
            <a:spLocks noGrp="1"/>
          </p:cNvSpPr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17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3"/>
        </a:solidFill>
        <a:effectLst/>
      </p:bgPr>
    </p:bg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Google Shape;32;p18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33" name="Google Shape;33;p1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34;p1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5" name="Google Shape;35;p18"/>
          <p:cNvSpPr txBox="1">
            <a:spLocks noGrp="1"/>
          </p:cNvSpPr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6" name="Google Shape;36;p18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9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9" name="Google Shape;39;p19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40" name="Google Shape;40;p1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" name="Google Shape;41;p1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2" name="Google Shape;42;p19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43" name="Google Shape;43;p19"/>
          <p:cNvSpPr txBox="1">
            <a:spLocks noGrp="1"/>
          </p:cNvSpPr>
          <p:nvPr>
            <p:ph type="body" idx="1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44" name="Google Shape;44;p19"/>
          <p:cNvSpPr txBox="1">
            <a:spLocks noGrp="1"/>
          </p:cNvSpPr>
          <p:nvPr>
            <p:ph type="body" idx="2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45" name="Google Shape;45;p19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6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8" name="Google Shape;48;p16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49" name="Google Shape;49;p1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" name="Google Shape;50;p1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1" name="Google Shape;51;p16"/>
          <p:cNvSpPr txBox="1">
            <a:spLocks noGrp="1"/>
          </p:cNvSpPr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52" name="Google Shape;52;p16"/>
          <p:cNvSpPr txBox="1">
            <a:spLocks noGrp="1"/>
          </p:cNvSpPr>
          <p:nvPr>
            <p:ph type="subTitle" idx="1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53" name="Google Shape;53;p16"/>
          <p:cNvSpPr txBox="1">
            <a:spLocks noGrp="1"/>
          </p:cNvSpPr>
          <p:nvPr>
            <p:ph type="body" idx="2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54" name="Google Shape;54;p16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20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57" name="Google Shape;57;p20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58" name="Google Shape;58;p20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" name="Google Shape;59;p20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60" name="Google Shape;60;p20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61" name="Google Shape;61;p20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21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64" name="Google Shape;64;p21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65" name="Google Shape;65;p2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" name="Google Shape;66;p2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67" name="Google Shape;67;p21"/>
          <p:cNvSpPr txBox="1">
            <a:spLocks noGrp="1"/>
          </p:cNvSpPr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68" name="Google Shape;68;p21"/>
          <p:cNvSpPr txBox="1">
            <a:spLocks noGrp="1"/>
          </p:cNvSpPr>
          <p:nvPr>
            <p:ph type="body" idx="1"/>
          </p:nvPr>
        </p:nvSpPr>
        <p:spPr>
          <a:xfrm>
            <a:off x="721225" y="2781725"/>
            <a:ext cx="3300900" cy="159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69" name="Google Shape;69;p21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22"/>
          <p:cNvSpPr txBox="1">
            <a:spLocks noGrp="1"/>
          </p:cNvSpPr>
          <p:nvPr>
            <p:ph type="body" idx="1"/>
          </p:nvPr>
        </p:nvSpPr>
        <p:spPr>
          <a:xfrm>
            <a:off x="724950" y="4372551"/>
            <a:ext cx="7697400" cy="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>
            <a:endParaRPr/>
          </a:p>
        </p:txBody>
      </p:sp>
      <p:sp>
        <p:nvSpPr>
          <p:cNvPr id="72" name="Google Shape;72;p22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treamline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1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marR="0" lvl="2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marR="0" lvl="3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marR="0" lvl="4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marR="0" lvl="5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marR="0" lvl="6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marR="0" lvl="7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marR="0" lvl="8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13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hitehouse.gov/presidential-actions/2025/01/defending-women-from-gender-ideology-extremism-and-restoring-biological-truth-to-the-federal-government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4000"/>
              <a:t>Maryland Maternal Health Improvement Task Force </a:t>
            </a:r>
            <a:endParaRPr sz="40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</a:pPr>
            <a:endParaRPr sz="14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</a:pPr>
            <a:r>
              <a:rPr lang="en" sz="4000"/>
              <a:t>Spring Quarterly Meeting</a:t>
            </a:r>
            <a:endParaRPr sz="4000"/>
          </a:p>
        </p:txBody>
      </p:sp>
      <p:sp>
        <p:nvSpPr>
          <p:cNvPr id="95" name="Google Shape;95;p1"/>
          <p:cNvSpPr txBox="1">
            <a:spLocks noGrp="1"/>
          </p:cNvSpPr>
          <p:nvPr>
            <p:ph type="subTitle" idx="1"/>
          </p:nvPr>
        </p:nvSpPr>
        <p:spPr>
          <a:xfrm>
            <a:off x="729452" y="3702450"/>
            <a:ext cx="7688100" cy="54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85000" lnSpcReduction="2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7647"/>
              <a:buNone/>
            </a:pPr>
            <a:r>
              <a:rPr lang="en"/>
              <a:t>April 22, 2025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7647"/>
              <a:buNone/>
            </a:pPr>
            <a:endParaRPr>
              <a:highlight>
                <a:srgbClr val="FFFF00"/>
              </a:highligh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g2c93f0265e3_0_517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Strategic Plan Requirements (from HRSA), cont.</a:t>
            </a:r>
            <a:endParaRPr/>
          </a:p>
        </p:txBody>
      </p:sp>
      <p:sp>
        <p:nvSpPr>
          <p:cNvPr id="189" name="Google Shape;189;g2c93f0265e3_0_517"/>
          <p:cNvSpPr txBox="1"/>
          <p:nvPr/>
        </p:nvSpPr>
        <p:spPr>
          <a:xfrm>
            <a:off x="660425" y="1919100"/>
            <a:ext cx="7792800" cy="269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" sz="1600" b="1" i="0" u="sng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Overview of Maternal Health and Resources </a:t>
            </a:r>
            <a:endParaRPr sz="1600" b="1" i="0" u="sng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3302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●"/>
            </a:pPr>
            <a:r>
              <a:rPr lang="en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Identify state-level maternal health strengths, challenges, and gaps in improving maternal health and wellness</a:t>
            </a:r>
            <a:endParaRPr sz="16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3302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●"/>
            </a:pPr>
            <a:r>
              <a:rPr lang="en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Existing maternal health initiatives within your state; and, </a:t>
            </a:r>
            <a:endParaRPr sz="16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3302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●"/>
            </a:pPr>
            <a:r>
              <a:rPr lang="en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 MHSP should reflect and include the alignment of the most recent maternal health data available </a:t>
            </a:r>
            <a:endParaRPr sz="16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marR="0" lvl="1" indent="-330200" algn="l" rtl="0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rgbClr val="000000"/>
              </a:buClr>
              <a:buSzPts val="1600"/>
              <a:buFont typeface="Calibri"/>
              <a:buChar char="○"/>
            </a:pPr>
            <a:r>
              <a:rPr lang="en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i.e. Maternal Mortality Review Committee (MMRC) findings and recommendations, state maternal mortality and/or severe maternal morbidity reports, Title V Needs Assessment, etc. </a:t>
            </a:r>
            <a:endParaRPr sz="2000" b="0" i="0" u="none" strike="noStrike" cap="none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g2c93f0265e3_0_531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Strategic Plan Requirements (from HRSA), cont.</a:t>
            </a:r>
            <a:endParaRPr/>
          </a:p>
        </p:txBody>
      </p:sp>
      <p:sp>
        <p:nvSpPr>
          <p:cNvPr id="195" name="Google Shape;195;g2c93f0265e3_0_531"/>
          <p:cNvSpPr txBox="1"/>
          <p:nvPr/>
        </p:nvSpPr>
        <p:spPr>
          <a:xfrm>
            <a:off x="660425" y="1919100"/>
            <a:ext cx="7792800" cy="269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" sz="2000" b="1" i="0" u="sng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Description of Maternal Health Task Force  </a:t>
            </a:r>
            <a:endParaRPr sz="2000" b="1" i="0" u="sng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●"/>
            </a:pPr>
            <a:r>
              <a:rPr lang="en"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Mission, vision and key drivers; </a:t>
            </a: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●"/>
            </a:pPr>
            <a:r>
              <a:rPr lang="en"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Membership by organization name and roles </a:t>
            </a: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●"/>
            </a:pPr>
            <a:r>
              <a:rPr lang="en"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Percent makeup of the MHTF (clinical vs community members); and, </a:t>
            </a: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●"/>
            </a:pPr>
            <a:r>
              <a:rPr lang="en"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Overview of meeting frequency and planned activities for the remainder of the project period.  </a:t>
            </a:r>
            <a:endParaRPr sz="1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g2c93f0265e3_0_536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Strategic Plan Requirements (from HRSA), cont.</a:t>
            </a:r>
            <a:endParaRPr/>
          </a:p>
        </p:txBody>
      </p:sp>
      <p:sp>
        <p:nvSpPr>
          <p:cNvPr id="201" name="Google Shape;201;g2c93f0265e3_0_536"/>
          <p:cNvSpPr txBox="1"/>
          <p:nvPr/>
        </p:nvSpPr>
        <p:spPr>
          <a:xfrm>
            <a:off x="660425" y="1919100"/>
            <a:ext cx="7792800" cy="269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" sz="1800" b="1" i="0" u="sng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State MHI Program Goals and Strategic Plan </a:t>
            </a:r>
            <a:endParaRPr sz="1800" b="1" i="0" u="sng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Char char="●"/>
            </a:pPr>
            <a:r>
              <a:rPr lang="en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Highlight your overarching program goals from 2023 – 2028; 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Char char="●"/>
            </a:pPr>
            <a:r>
              <a:rPr lang="en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Outline strategies to address maternal health needs in the below topic areas. Detail timeline for strategies to be initiated and implemented, and who is responsible:  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Char char="○"/>
            </a:pPr>
            <a:r>
              <a:rPr lang="en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Direct clinical care  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Char char="○"/>
            </a:pPr>
            <a:r>
              <a:rPr lang="en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Workforce training 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Char char="○"/>
            </a:pPr>
            <a:r>
              <a:rPr lang="en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Maternal health data enhancements 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Char char="○"/>
            </a:pPr>
            <a:r>
              <a:rPr lang="en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Community engagement 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Char char="○"/>
            </a:pPr>
            <a:r>
              <a:rPr lang="en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Other (specify)  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Char char="●"/>
            </a:pPr>
            <a:r>
              <a:rPr lang="en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Identify how maternal health strategies align with the most recent Title V Needs Assessment and State Action Plan. 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Char char="●"/>
            </a:pPr>
            <a:r>
              <a:rPr lang="en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Highlight the innovations that will be implemented to support maternal health. Provide a rationale as to what makes it innovative in your state. 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g2c93f0265e3_0_151"/>
          <p:cNvSpPr txBox="1">
            <a:spLocks noGrp="1"/>
          </p:cNvSpPr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/>
              <a:t>SP 2.0 Draft Goals and Objectives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g34d6109c8fe_0_113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Strategic Plan Edits - January 2025</a:t>
            </a:r>
            <a:endParaRPr/>
          </a:p>
        </p:txBody>
      </p:sp>
      <p:sp>
        <p:nvSpPr>
          <p:cNvPr id="212" name="Google Shape;212;g34d6109c8fe_0_113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 sz="2400" u="sng" dirty="0">
                <a:solidFill>
                  <a:schemeClr val="hlink"/>
                </a:solidFill>
                <a:hlinkClick r:id="rId3"/>
              </a:rPr>
              <a:t>OMB 14168</a:t>
            </a:r>
            <a:r>
              <a:rPr lang="en-US" sz="2400" dirty="0"/>
              <a:t> signed on January 20, 2025</a:t>
            </a:r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 sz="2400" dirty="0"/>
              <a:t>Provisions around sex and gender language</a:t>
            </a: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 dirty="0"/>
              <a:t>Revisions to HRSA due January 31, 2025</a:t>
            </a:r>
            <a:endParaRPr sz="2400"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 dirty="0"/>
              <a:t>Language updated to be in compliance with EO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g2a5331d8766_0_109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Summary of Revised SP 2.0 Goals and Objectives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g34d6109c8fe_0_118"/>
          <p:cNvSpPr txBox="1">
            <a:spLocks noGrp="1"/>
          </p:cNvSpPr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Feedback from HRSA on Strategic Plan Draft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g34d6109c8fe_0_128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Maternal Health Landscape</a:t>
            </a:r>
            <a:endParaRPr/>
          </a:p>
        </p:txBody>
      </p:sp>
      <p:sp>
        <p:nvSpPr>
          <p:cNvPr id="240" name="Google Shape;240;g34d6109c8fe_0_128"/>
          <p:cNvSpPr txBox="1">
            <a:spLocks noGrp="1"/>
          </p:cNvSpPr>
          <p:nvPr>
            <p:ph type="body" idx="1"/>
          </p:nvPr>
        </p:nvSpPr>
        <p:spPr>
          <a:xfrm>
            <a:off x="729450" y="19264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Include details about MDH’s Women’s Health Action Plan</a:t>
            </a:r>
            <a:endParaRPr sz="2200"/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Provide additional details on maternal health trends, and links to MDMOM activities</a:t>
            </a:r>
            <a:endParaRPr sz="2200"/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Provide additional details on challenges in addressing SMM/MM in Maryland</a:t>
            </a:r>
            <a:endParaRPr sz="2200"/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Add data on recognition of urgent warning signs</a:t>
            </a:r>
            <a:endParaRPr sz="2200"/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Add data on needs for birthing people with SUD/OUD</a:t>
            </a:r>
            <a:endParaRPr sz="22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g34d6109c8fe_0_133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Maternal Health Task Force</a:t>
            </a:r>
            <a:endParaRPr/>
          </a:p>
        </p:txBody>
      </p:sp>
      <p:sp>
        <p:nvSpPr>
          <p:cNvPr id="246" name="Google Shape;246;g34d6109c8fe_0_133"/>
          <p:cNvSpPr txBox="1">
            <a:spLocks noGrp="1"/>
          </p:cNvSpPr>
          <p:nvPr>
            <p:ph type="body" idx="1"/>
          </p:nvPr>
        </p:nvSpPr>
        <p:spPr>
          <a:xfrm>
            <a:off x="729450" y="19264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Add details about Task Force membership, including clinical:non-clinical ratio</a:t>
            </a:r>
            <a:endParaRPr sz="2200"/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Elaborate on priorities and recommendations from MMRC, Title V, and other MM/SMM reports, and how these findings inform your programmatic efforts or Task Force activities.</a:t>
            </a:r>
            <a:endParaRPr sz="22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g34d6109c8fe_0_122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Strategic Plan Objectives and Goals</a:t>
            </a:r>
            <a:endParaRPr/>
          </a:p>
        </p:txBody>
      </p:sp>
      <p:sp>
        <p:nvSpPr>
          <p:cNvPr id="252" name="Google Shape;252;g34d6109c8fe_0_122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Consider narrowing down goals/objectives to </a:t>
            </a:r>
            <a:r>
              <a:rPr lang="en" sz="2400" b="1"/>
              <a:t>what is feasible to accomplish within the timeframe of the award period of performance. </a:t>
            </a:r>
            <a:endParaRPr sz="2400" b="1"/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" sz="2200"/>
              <a:t>Ensure that the final version also includes specific proposed activities, timeline, and responsible parties within each objective</a:t>
            </a:r>
            <a:r>
              <a:rPr lang="en" sz="2400"/>
              <a:t>.</a:t>
            </a:r>
            <a:endParaRPr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3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Group Agreements</a:t>
            </a:r>
            <a:endParaRPr/>
          </a:p>
        </p:txBody>
      </p:sp>
      <p:sp>
        <p:nvSpPr>
          <p:cNvPr id="114" name="Google Shape;114;p3"/>
          <p:cNvSpPr txBox="1">
            <a:spLocks noGrp="1"/>
          </p:cNvSpPr>
          <p:nvPr>
            <p:ph type="body" idx="1"/>
          </p:nvPr>
        </p:nvSpPr>
        <p:spPr>
          <a:xfrm>
            <a:off x="729450" y="1900850"/>
            <a:ext cx="7688700" cy="286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77500" lnSpcReduction="20000"/>
          </a:bodyPr>
          <a:lstStyle/>
          <a:p>
            <a:pPr marL="228600" lvl="0" indent="-20288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" sz="18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Be Present</a:t>
            </a:r>
            <a:r>
              <a:rPr lang="en"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– Make a conscious effort to know who is in the room, become an active listener. Refrain from multitasking and checking emails during meetings.</a:t>
            </a:r>
            <a:endParaRPr sz="1800">
              <a:solidFill>
                <a:srgbClr val="000000"/>
              </a:solidFill>
              <a:latin typeface="Noto Sans Symbols"/>
              <a:ea typeface="Noto Sans Symbols"/>
              <a:cs typeface="Noto Sans Symbols"/>
              <a:sym typeface="Noto Sans Symbols"/>
            </a:endParaRPr>
          </a:p>
          <a:p>
            <a:pPr marL="228600" lvl="0" indent="-20288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" sz="18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Call Each Other In As We Call Each Other Out</a:t>
            </a:r>
            <a:r>
              <a:rPr lang="en"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– When challenging ideas or perspectives give feedback respectfully. When being challenged - listen, acknowledge the issue, and respond respectfully.</a:t>
            </a:r>
            <a:endParaRPr sz="1800">
              <a:solidFill>
                <a:srgbClr val="000000"/>
              </a:solidFill>
              <a:latin typeface="Noto Sans Symbols"/>
              <a:ea typeface="Noto Sans Symbols"/>
              <a:cs typeface="Noto Sans Symbols"/>
              <a:sym typeface="Noto Sans Symbols"/>
            </a:endParaRPr>
          </a:p>
          <a:p>
            <a:pPr marL="228600" lvl="0" indent="-20288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" sz="18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Recognize the Difference of Intent vs Impact</a:t>
            </a:r>
            <a:r>
              <a:rPr lang="en"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– Be accountable for our words and actions</a:t>
            </a:r>
            <a:endParaRPr sz="1800">
              <a:solidFill>
                <a:srgbClr val="000000"/>
              </a:solidFill>
              <a:latin typeface="Noto Sans Symbols"/>
              <a:ea typeface="Noto Sans Symbols"/>
              <a:cs typeface="Noto Sans Symbols"/>
              <a:sym typeface="Noto Sans Symbols"/>
            </a:endParaRPr>
          </a:p>
          <a:p>
            <a:pPr marL="228600" lvl="0" indent="-20288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" sz="18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Create Space for Multiple Truths</a:t>
            </a:r>
            <a:r>
              <a:rPr lang="en"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– Seek understanding of differences in opinion and respect diverse perspectives.</a:t>
            </a:r>
            <a:endParaRPr sz="1800">
              <a:solidFill>
                <a:srgbClr val="000000"/>
              </a:solidFill>
              <a:latin typeface="Noto Sans Symbols"/>
              <a:ea typeface="Noto Sans Symbols"/>
              <a:cs typeface="Noto Sans Symbols"/>
              <a:sym typeface="Noto Sans Symbols"/>
            </a:endParaRPr>
          </a:p>
          <a:p>
            <a:pPr marL="228600" lvl="0" indent="-20288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" sz="18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Notice Power Dynamics</a:t>
            </a:r>
            <a:r>
              <a:rPr lang="en"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– Be aware of how you may unconsciously be using your power and privilege.</a:t>
            </a:r>
            <a:endParaRPr sz="1800">
              <a:solidFill>
                <a:srgbClr val="000000"/>
              </a:solidFill>
              <a:latin typeface="Noto Sans Symbols"/>
              <a:ea typeface="Noto Sans Symbols"/>
              <a:cs typeface="Noto Sans Symbols"/>
              <a:sym typeface="Noto Sans Symbols"/>
            </a:endParaRPr>
          </a:p>
          <a:p>
            <a:pPr marL="228600" lvl="0" indent="-20288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" sz="18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Center Learning and Growth</a:t>
            </a:r>
            <a:r>
              <a:rPr lang="en"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– At times, the work will be uncomfortable and challenging. Mistakes and misunderstanding will occur as we work towards a common solution. We are here to learn and grow from each other both individually and collectively.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11"/>
          <p:cNvSpPr txBox="1">
            <a:spLocks noGrp="1"/>
          </p:cNvSpPr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/>
              <a:t>Group Discussion &amp; Prioritization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g34d6109c8fe_0_183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Prioritization of Goals and Objectives</a:t>
            </a:r>
            <a:endParaRPr/>
          </a:p>
        </p:txBody>
      </p:sp>
      <p:sp>
        <p:nvSpPr>
          <p:cNvPr id="263" name="Google Shape;263;g34d6109c8fe_0_183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5 overarching goals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67 objectives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What should we focus on over the next five-year period?</a:t>
            </a:r>
            <a:endParaRPr sz="24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g30c59c30e67_0_338"/>
          <p:cNvSpPr txBox="1">
            <a:spLocks noGrp="1"/>
          </p:cNvSpPr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/>
              <a:t>Next Steps</a:t>
            </a:r>
            <a:endParaRPr sz="4311" b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12"/>
          <p:cNvSpPr txBox="1">
            <a:spLocks noGrp="1"/>
          </p:cNvSpPr>
          <p:nvPr>
            <p:ph type="body" idx="1"/>
          </p:nvPr>
        </p:nvSpPr>
        <p:spPr>
          <a:xfrm>
            <a:off x="729325" y="1433275"/>
            <a:ext cx="7688400" cy="331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r>
              <a:rPr lang="en" sz="2200" b="1">
                <a:solidFill>
                  <a:srgbClr val="262626"/>
                </a:solidFill>
              </a:rPr>
              <a:t>2025 quarterly meetings (tent.)</a:t>
            </a:r>
            <a:endParaRPr sz="2200" b="1">
              <a:solidFill>
                <a:srgbClr val="262626"/>
              </a:solidFill>
            </a:endParaRPr>
          </a:p>
          <a:p>
            <a:pPr marL="457200" lvl="0" indent="-3683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July 22, 2025, 2:30-4:00pm</a:t>
            </a:r>
            <a:endParaRPr sz="2200"/>
          </a:p>
          <a:p>
            <a:pPr marL="457200" lvl="0" indent="-368300" algn="l" rtl="0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SzPts val="2200"/>
              <a:buChar char="●"/>
            </a:pPr>
            <a:r>
              <a:rPr lang="en" sz="2200"/>
              <a:t>October 28, 2025, 2:30-4:00pm</a:t>
            </a:r>
            <a:endParaRPr sz="22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4"/>
          <p:cNvSpPr txBox="1">
            <a:spLocks noGrp="1"/>
          </p:cNvSpPr>
          <p:nvPr>
            <p:ph type="body" idx="1"/>
          </p:nvPr>
        </p:nvSpPr>
        <p:spPr>
          <a:xfrm>
            <a:off x="729450" y="1774075"/>
            <a:ext cx="7688700" cy="288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Welcome and Opening Remarks</a:t>
            </a:r>
            <a:endParaRPr sz="2000"/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Task Force Business, Update on MHI grant</a:t>
            </a:r>
            <a:endParaRPr sz="2000"/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Review of Strategic Plan 2.0 Revisions</a:t>
            </a:r>
            <a:endParaRPr sz="2000"/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Review of HRSA comments</a:t>
            </a:r>
            <a:endParaRPr sz="2000"/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Group Discussion &amp; Prioritization</a:t>
            </a:r>
            <a:endParaRPr sz="2000"/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Introduction of Strategic Planning Consultant</a:t>
            </a:r>
            <a:endParaRPr sz="2000"/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Next steps and action items</a:t>
            </a:r>
            <a:endParaRPr sz="2000"/>
          </a:p>
        </p:txBody>
      </p:sp>
      <p:sp>
        <p:nvSpPr>
          <p:cNvPr id="120" name="Google Shape;120;p4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Agenda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6"/>
          <p:cNvSpPr txBox="1">
            <a:spLocks noGrp="1"/>
          </p:cNvSpPr>
          <p:nvPr>
            <p:ph type="title"/>
          </p:nvPr>
        </p:nvSpPr>
        <p:spPr>
          <a:xfrm>
            <a:off x="729450" y="1322450"/>
            <a:ext cx="7688400" cy="187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/>
              <a:t>Welcome + Opening Remarks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30c59c30e67_0_0"/>
          <p:cNvSpPr txBox="1">
            <a:spLocks noGrp="1"/>
          </p:cNvSpPr>
          <p:nvPr>
            <p:ph type="title"/>
          </p:nvPr>
        </p:nvSpPr>
        <p:spPr>
          <a:xfrm>
            <a:off x="729450" y="1322450"/>
            <a:ext cx="7688400" cy="187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/>
              <a:t>Task Force Business &amp; Update on MHI Grant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2c93f0265e3_0_262"/>
          <p:cNvSpPr txBox="1">
            <a:spLocks noGrp="1"/>
          </p:cNvSpPr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lang="en"/>
              <a:t>Strategic Plan 2.0 Revisions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endParaRPr sz="4311" b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30c59c30e67_0_4"/>
          <p:cNvSpPr txBox="1">
            <a:spLocks noGrp="1"/>
          </p:cNvSpPr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/>
              <a:t>Goal of Strategic Plan 2.0 Revision Process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2c93f0265e3_0_131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Overview of the Project</a:t>
            </a:r>
            <a:endParaRPr/>
          </a:p>
        </p:txBody>
      </p:sp>
      <p:sp>
        <p:nvSpPr>
          <p:cNvPr id="146" name="Google Shape;146;g2c93f0265e3_0_131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MDMOM 2.0 funded from 2023-2028</a:t>
            </a:r>
            <a:endParaRPr sz="2400"/>
          </a:p>
          <a:p>
            <a:pPr marL="914400" lvl="1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" sz="2400" i="1"/>
              <a:t>Currently in Year 2 (Sept 2024-Sept 2025)</a:t>
            </a:r>
            <a:endParaRPr sz="2400" i="1"/>
          </a:p>
          <a:p>
            <a: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Required by HRSA as part of MDMOM 2.0 to prepare revised strategic plan (Strategic Plan 2.0)</a:t>
            </a:r>
            <a:endParaRPr sz="2400"/>
          </a:p>
          <a:p>
            <a: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Ongoing Task Force discussion</a:t>
            </a:r>
            <a:endParaRPr sz="24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2c93f0265e3_0_266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Strategic Plan Requirements (from HRSA)</a:t>
            </a:r>
            <a:endParaRPr/>
          </a:p>
        </p:txBody>
      </p:sp>
      <p:grpSp>
        <p:nvGrpSpPr>
          <p:cNvPr id="175" name="Google Shape;175;g2c93f0265e3_0_266"/>
          <p:cNvGrpSpPr/>
          <p:nvPr/>
        </p:nvGrpSpPr>
        <p:grpSpPr>
          <a:xfrm>
            <a:off x="675950" y="2043425"/>
            <a:ext cx="7839671" cy="2773800"/>
            <a:chOff x="675950" y="2043425"/>
            <a:chExt cx="7839671" cy="2773800"/>
          </a:xfrm>
        </p:grpSpPr>
        <p:sp>
          <p:nvSpPr>
            <p:cNvPr id="176" name="Google Shape;176;g2c93f0265e3_0_266"/>
            <p:cNvSpPr/>
            <p:nvPr/>
          </p:nvSpPr>
          <p:spPr>
            <a:xfrm>
              <a:off x="675950" y="2043425"/>
              <a:ext cx="769200" cy="2773800"/>
            </a:xfrm>
            <a:prstGeom prst="roundRect">
              <a:avLst>
                <a:gd name="adj" fmla="val 16667"/>
              </a:avLst>
            </a:prstGeom>
            <a:solidFill>
              <a:schemeClr val="dk1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177" name="Google Shape;177;g2c93f0265e3_0_266"/>
            <p:cNvSpPr txBox="1"/>
            <p:nvPr/>
          </p:nvSpPr>
          <p:spPr>
            <a:xfrm rot="-5400000">
              <a:off x="17550" y="3228275"/>
              <a:ext cx="1961700" cy="404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800"/>
                <a:buFont typeface="Arial"/>
                <a:buNone/>
              </a:pPr>
              <a:r>
                <a:rPr lang="en" sz="2800" b="1" i="0" u="none" strike="noStrike" cap="none">
                  <a:solidFill>
                    <a:schemeClr val="lt1"/>
                  </a:solidFill>
                  <a:latin typeface="Lato"/>
                  <a:ea typeface="Lato"/>
                  <a:cs typeface="Lato"/>
                  <a:sym typeface="Lato"/>
                </a:rPr>
                <a:t>Objectives</a:t>
              </a:r>
              <a:endParaRPr sz="2800" b="1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grpSp>
          <p:nvGrpSpPr>
            <p:cNvPr id="178" name="Google Shape;178;g2c93f0265e3_0_266"/>
            <p:cNvGrpSpPr/>
            <p:nvPr/>
          </p:nvGrpSpPr>
          <p:grpSpPr>
            <a:xfrm>
              <a:off x="1647150" y="2043425"/>
              <a:ext cx="3045600" cy="2773800"/>
              <a:chOff x="1647150" y="2043425"/>
              <a:chExt cx="3045600" cy="2773800"/>
            </a:xfrm>
          </p:grpSpPr>
          <p:sp>
            <p:nvSpPr>
              <p:cNvPr id="179" name="Google Shape;179;g2c93f0265e3_0_266"/>
              <p:cNvSpPr/>
              <p:nvPr/>
            </p:nvSpPr>
            <p:spPr>
              <a:xfrm>
                <a:off x="1647150" y="2043425"/>
                <a:ext cx="3045600" cy="2773800"/>
              </a:xfrm>
              <a:prstGeom prst="roundRect">
                <a:avLst>
                  <a:gd name="adj" fmla="val 16667"/>
                </a:avLst>
              </a:prstGeom>
              <a:solidFill>
                <a:schemeClr val="lt2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  <p:sp>
            <p:nvSpPr>
              <p:cNvPr id="180" name="Google Shape;180;g2c93f0265e3_0_266"/>
              <p:cNvSpPr txBox="1"/>
              <p:nvPr/>
            </p:nvSpPr>
            <p:spPr>
              <a:xfrm>
                <a:off x="1779250" y="2229875"/>
                <a:ext cx="2792700" cy="2331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marR="0" lvl="0" indent="0" algn="l" rtl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100"/>
                  <a:buFont typeface="Arial"/>
                  <a:buNone/>
                </a:pPr>
                <a:r>
                  <a:rPr lang="en" sz="1100" b="1" i="0" u="none" strike="noStrike" cap="none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By September 29, 2024, 100 percent of recipients will have developed a draft strategic plan to improve maternal health</a:t>
                </a:r>
                <a:endParaRPr sz="1100" b="1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  <a:p>
                <a:pPr marL="457200" marR="0" lvl="0" indent="-298450" algn="l" rtl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100"/>
                  <a:buFont typeface="Calibri"/>
                  <a:buChar char="-"/>
                </a:pPr>
                <a:r>
                  <a:rPr lang="en" sz="1100" b="0" i="0" u="none" strike="noStrike" cap="none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Including addressing identified health disparities and other gaps and incorporating activities outlined in the State Title V Needs Assessment. </a:t>
                </a:r>
                <a:endParaRPr sz="11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  <a:p>
                <a:pPr marL="457200" marR="0" lvl="0" indent="-298450" algn="l" rtl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100"/>
                  <a:buFont typeface="Calibri"/>
                  <a:buChar char="-"/>
                </a:pPr>
                <a:r>
                  <a:rPr lang="en" sz="1100" b="0" i="0" u="none" strike="noStrike" cap="none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The Maternal Health Strategic Plan should reflect the most recent maternal health data available.</a:t>
                </a:r>
                <a:endParaRPr sz="1300" b="0" i="0" u="none" strike="noStrike" cap="none">
                  <a:solidFill>
                    <a:schemeClr val="accent1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</p:grpSp>
        <p:grpSp>
          <p:nvGrpSpPr>
            <p:cNvPr id="181" name="Google Shape;181;g2c93f0265e3_0_266"/>
            <p:cNvGrpSpPr/>
            <p:nvPr/>
          </p:nvGrpSpPr>
          <p:grpSpPr>
            <a:xfrm>
              <a:off x="5016227" y="2043425"/>
              <a:ext cx="3499394" cy="2773800"/>
              <a:chOff x="5249250" y="2087050"/>
              <a:chExt cx="3045600" cy="2773800"/>
            </a:xfrm>
          </p:grpSpPr>
          <p:sp>
            <p:nvSpPr>
              <p:cNvPr id="182" name="Google Shape;182;g2c93f0265e3_0_266"/>
              <p:cNvSpPr/>
              <p:nvPr/>
            </p:nvSpPr>
            <p:spPr>
              <a:xfrm>
                <a:off x="5249250" y="2087050"/>
                <a:ext cx="3045600" cy="2773800"/>
              </a:xfrm>
              <a:prstGeom prst="roundRect">
                <a:avLst>
                  <a:gd name="adj" fmla="val 16667"/>
                </a:avLst>
              </a:prstGeom>
              <a:solidFill>
                <a:schemeClr val="lt2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  <p:sp>
            <p:nvSpPr>
              <p:cNvPr id="183" name="Google Shape;183;g2c93f0265e3_0_266"/>
              <p:cNvSpPr txBox="1"/>
              <p:nvPr/>
            </p:nvSpPr>
            <p:spPr>
              <a:xfrm>
                <a:off x="5375700" y="2264825"/>
                <a:ext cx="2792700" cy="2331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marR="0" lvl="0" indent="0" algn="l" rtl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100"/>
                  <a:buFont typeface="Arial"/>
                  <a:buNone/>
                </a:pPr>
                <a:r>
                  <a:rPr lang="en" sz="1100" b="1" i="0" u="none" strike="noStrike" cap="none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By September 29, 2025, each recipient and their established Maternal Health Task Force will update and finalize the Maternal Health Strategic Plan:</a:t>
                </a:r>
                <a:endParaRPr sz="1100" b="1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  <a:p>
                <a:pPr marL="457200" marR="0" lvl="0" indent="-298450" algn="l" rtl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100"/>
                  <a:buFont typeface="Calibri"/>
                  <a:buChar char="-"/>
                </a:pPr>
                <a:r>
                  <a:rPr lang="en" sz="1100" b="0" i="0" u="none" strike="noStrike" cap="none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by increasing the number of actionable recommendations based on state-level maternal health data </a:t>
                </a:r>
                <a:endParaRPr sz="11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  <a:p>
                <a:pPr marL="457200" marR="0" lvl="0" indent="-298450" algn="l" rtl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100"/>
                  <a:buFont typeface="Calibri"/>
                  <a:buChar char="-"/>
                </a:pPr>
                <a:r>
                  <a:rPr lang="en" sz="1100" b="0" i="0" u="none" strike="noStrike" cap="none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Submit a final strategic plan to guide the work of the MHTF and the State MHI Program throughout the remainder of the project period.</a:t>
                </a:r>
                <a:endParaRPr sz="1300" b="0" i="0" u="none" strike="noStrike" cap="none">
                  <a:solidFill>
                    <a:schemeClr val="accent1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909</Words>
  <Application>Microsoft Macintosh PowerPoint</Application>
  <PresentationFormat>On-screen Show (16:9)</PresentationFormat>
  <Paragraphs>88</Paragraphs>
  <Slides>23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Noto Sans Symbols</vt:lpstr>
      <vt:lpstr>Calibri</vt:lpstr>
      <vt:lpstr>Raleway</vt:lpstr>
      <vt:lpstr>Lato</vt:lpstr>
      <vt:lpstr>Streamline</vt:lpstr>
      <vt:lpstr>Maryland Maternal Health Improvement Task Force   Spring Quarterly Meeting</vt:lpstr>
      <vt:lpstr>Group Agreements</vt:lpstr>
      <vt:lpstr>Agenda</vt:lpstr>
      <vt:lpstr>Welcome + Opening Remarks</vt:lpstr>
      <vt:lpstr>Task Force Business &amp; Update on MHI Grant</vt:lpstr>
      <vt:lpstr>Strategic Plan 2.0 Revisions </vt:lpstr>
      <vt:lpstr>Goal of Strategic Plan 2.0 Revision Process</vt:lpstr>
      <vt:lpstr>Overview of the Project</vt:lpstr>
      <vt:lpstr>Strategic Plan Requirements (from HRSA)</vt:lpstr>
      <vt:lpstr>Strategic Plan Requirements (from HRSA), cont.</vt:lpstr>
      <vt:lpstr>Strategic Plan Requirements (from HRSA), cont.</vt:lpstr>
      <vt:lpstr>Strategic Plan Requirements (from HRSA), cont.</vt:lpstr>
      <vt:lpstr>SP 2.0 Draft Goals and Objectives</vt:lpstr>
      <vt:lpstr>Strategic Plan Edits - January 2025</vt:lpstr>
      <vt:lpstr>Summary of Revised SP 2.0 Goals and Objectives</vt:lpstr>
      <vt:lpstr>Feedback from HRSA on Strategic Plan Draft</vt:lpstr>
      <vt:lpstr>Maternal Health Landscape</vt:lpstr>
      <vt:lpstr>Maternal Health Task Force</vt:lpstr>
      <vt:lpstr>Strategic Plan Objectives and Goals</vt:lpstr>
      <vt:lpstr>Group Discussion &amp; Prioritization</vt:lpstr>
      <vt:lpstr>Prioritization of Goals and Objectives</vt:lpstr>
      <vt:lpstr>Next Steps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Kelly Bower</cp:lastModifiedBy>
  <cp:revision>1</cp:revision>
  <dcterms:modified xsi:type="dcterms:W3CDTF">2025-05-23T16:51:33Z</dcterms:modified>
</cp:coreProperties>
</file>